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9" r:id="rId4"/>
    <p:sldId id="259" r:id="rId5"/>
    <p:sldId id="260" r:id="rId6"/>
    <p:sldId id="263" r:id="rId7"/>
    <p:sldId id="262" r:id="rId8"/>
    <p:sldId id="261" r:id="rId9"/>
    <p:sldId id="264" r:id="rId10"/>
    <p:sldId id="265" r:id="rId11"/>
    <p:sldId id="266" r:id="rId12"/>
    <p:sldId id="267" r:id="rId13"/>
    <p:sldId id="268"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079" autoAdjust="0"/>
  </p:normalViewPr>
  <p:slideViewPr>
    <p:cSldViewPr snapToGrid="0">
      <p:cViewPr varScale="1">
        <p:scale>
          <a:sx n="95" d="100"/>
          <a:sy n="95" d="100"/>
        </p:scale>
        <p:origin x="11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rden Turgeman" userId="9b5580b5-3a24-4e91-9a35-3664c9f98605" providerId="ADAL" clId="{BD05B3FD-7DEA-4D5F-8676-863378342B61}"/>
    <pc:docChg chg="undo custSel addSld delSld modSld sldOrd">
      <pc:chgData name="Yarden Turgeman" userId="9b5580b5-3a24-4e91-9a35-3664c9f98605" providerId="ADAL" clId="{BD05B3FD-7DEA-4D5F-8676-863378342B61}" dt="2024-02-05T10:57:48.369" v="1646" actId="20577"/>
      <pc:docMkLst>
        <pc:docMk/>
      </pc:docMkLst>
      <pc:sldChg chg="modSp mod">
        <pc:chgData name="Yarden Turgeman" userId="9b5580b5-3a24-4e91-9a35-3664c9f98605" providerId="ADAL" clId="{BD05B3FD-7DEA-4D5F-8676-863378342B61}" dt="2024-02-05T10:50:44.666" v="1629" actId="1076"/>
        <pc:sldMkLst>
          <pc:docMk/>
          <pc:sldMk cId="789905332" sldId="256"/>
        </pc:sldMkLst>
        <pc:spChg chg="mod">
          <ac:chgData name="Yarden Turgeman" userId="9b5580b5-3a24-4e91-9a35-3664c9f98605" providerId="ADAL" clId="{BD05B3FD-7DEA-4D5F-8676-863378342B61}" dt="2024-02-05T10:50:44.666" v="1629" actId="1076"/>
          <ac:spMkLst>
            <pc:docMk/>
            <pc:sldMk cId="789905332" sldId="256"/>
            <ac:spMk id="5" creationId="{BD6D4400-7E25-8BB4-9136-ABA505D5016D}"/>
          </ac:spMkLst>
        </pc:spChg>
      </pc:sldChg>
      <pc:sldChg chg="modSp mod">
        <pc:chgData name="Yarden Turgeman" userId="9b5580b5-3a24-4e91-9a35-3664c9f98605" providerId="ADAL" clId="{BD05B3FD-7DEA-4D5F-8676-863378342B61}" dt="2024-02-05T10:49:06.958" v="1611" actId="2710"/>
        <pc:sldMkLst>
          <pc:docMk/>
          <pc:sldMk cId="2088675788" sldId="257"/>
        </pc:sldMkLst>
        <pc:spChg chg="mod">
          <ac:chgData name="Yarden Turgeman" userId="9b5580b5-3a24-4e91-9a35-3664c9f98605" providerId="ADAL" clId="{BD05B3FD-7DEA-4D5F-8676-863378342B61}" dt="2024-02-05T10:49:06.958" v="1611" actId="2710"/>
          <ac:spMkLst>
            <pc:docMk/>
            <pc:sldMk cId="2088675788" sldId="257"/>
            <ac:spMk id="3" creationId="{73131855-3F94-66FA-864C-88D058D58790}"/>
          </ac:spMkLst>
        </pc:spChg>
      </pc:sldChg>
      <pc:sldChg chg="delSp modSp del mod">
        <pc:chgData name="Yarden Turgeman" userId="9b5580b5-3a24-4e91-9a35-3664c9f98605" providerId="ADAL" clId="{BD05B3FD-7DEA-4D5F-8676-863378342B61}" dt="2024-02-05T10:36:36.155" v="1435" actId="47"/>
        <pc:sldMkLst>
          <pc:docMk/>
          <pc:sldMk cId="3317036996" sldId="258"/>
        </pc:sldMkLst>
        <pc:spChg chg="mod">
          <ac:chgData name="Yarden Turgeman" userId="9b5580b5-3a24-4e91-9a35-3664c9f98605" providerId="ADAL" clId="{BD05B3FD-7DEA-4D5F-8676-863378342B61}" dt="2024-02-05T10:34:46.347" v="1398" actId="404"/>
          <ac:spMkLst>
            <pc:docMk/>
            <pc:sldMk cId="3317036996" sldId="258"/>
            <ac:spMk id="5" creationId="{A4ED374A-1CC5-ACD4-89D7-A948AD4A64D6}"/>
          </ac:spMkLst>
        </pc:spChg>
        <pc:picChg chg="del">
          <ac:chgData name="Yarden Turgeman" userId="9b5580b5-3a24-4e91-9a35-3664c9f98605" providerId="ADAL" clId="{BD05B3FD-7DEA-4D5F-8676-863378342B61}" dt="2024-02-05T10:34:53.632" v="1399" actId="21"/>
          <ac:picMkLst>
            <pc:docMk/>
            <pc:sldMk cId="3317036996" sldId="258"/>
            <ac:picMk id="6" creationId="{AE28E098-24D3-AE26-1C2A-DC157DC638CF}"/>
          </ac:picMkLst>
        </pc:picChg>
      </pc:sldChg>
      <pc:sldChg chg="ord">
        <pc:chgData name="Yarden Turgeman" userId="9b5580b5-3a24-4e91-9a35-3664c9f98605" providerId="ADAL" clId="{BD05B3FD-7DEA-4D5F-8676-863378342B61}" dt="2024-02-05T10:37:24.397" v="1447"/>
        <pc:sldMkLst>
          <pc:docMk/>
          <pc:sldMk cId="2078149590" sldId="259"/>
        </pc:sldMkLst>
      </pc:sldChg>
      <pc:sldChg chg="modSp mod">
        <pc:chgData name="Yarden Turgeman" userId="9b5580b5-3a24-4e91-9a35-3664c9f98605" providerId="ADAL" clId="{BD05B3FD-7DEA-4D5F-8676-863378342B61}" dt="2024-02-05T10:37:41.952" v="1462" actId="1076"/>
        <pc:sldMkLst>
          <pc:docMk/>
          <pc:sldMk cId="847626876" sldId="260"/>
        </pc:sldMkLst>
        <pc:spChg chg="mod">
          <ac:chgData name="Yarden Turgeman" userId="9b5580b5-3a24-4e91-9a35-3664c9f98605" providerId="ADAL" clId="{BD05B3FD-7DEA-4D5F-8676-863378342B61}" dt="2024-02-05T10:37:41.952" v="1462" actId="1076"/>
          <ac:spMkLst>
            <pc:docMk/>
            <pc:sldMk cId="847626876" sldId="260"/>
            <ac:spMk id="2" creationId="{29285DAF-E643-FE78-D52F-89A9659E6B0E}"/>
          </ac:spMkLst>
        </pc:spChg>
      </pc:sldChg>
      <pc:sldChg chg="modSp mod">
        <pc:chgData name="Yarden Turgeman" userId="9b5580b5-3a24-4e91-9a35-3664c9f98605" providerId="ADAL" clId="{BD05B3FD-7DEA-4D5F-8676-863378342B61}" dt="2024-02-05T10:37:53.987" v="1479" actId="20577"/>
        <pc:sldMkLst>
          <pc:docMk/>
          <pc:sldMk cId="3442900056" sldId="261"/>
        </pc:sldMkLst>
        <pc:spChg chg="mod">
          <ac:chgData name="Yarden Turgeman" userId="9b5580b5-3a24-4e91-9a35-3664c9f98605" providerId="ADAL" clId="{BD05B3FD-7DEA-4D5F-8676-863378342B61}" dt="2024-02-05T10:37:53.987" v="1479" actId="20577"/>
          <ac:spMkLst>
            <pc:docMk/>
            <pc:sldMk cId="3442900056" sldId="261"/>
            <ac:spMk id="2" creationId="{29285DAF-E643-FE78-D52F-89A9659E6B0E}"/>
          </ac:spMkLst>
        </pc:spChg>
      </pc:sldChg>
      <pc:sldChg chg="addSp modSp mod">
        <pc:chgData name="Yarden Turgeman" userId="9b5580b5-3a24-4e91-9a35-3664c9f98605" providerId="ADAL" clId="{BD05B3FD-7DEA-4D5F-8676-863378342B61}" dt="2024-02-05T10:57:27.081" v="1641"/>
        <pc:sldMkLst>
          <pc:docMk/>
          <pc:sldMk cId="148491763" sldId="264"/>
        </pc:sldMkLst>
        <pc:spChg chg="mod">
          <ac:chgData name="Yarden Turgeman" userId="9b5580b5-3a24-4e91-9a35-3664c9f98605" providerId="ADAL" clId="{BD05B3FD-7DEA-4D5F-8676-863378342B61}" dt="2024-02-05T10:16:19.065" v="201" actId="20577"/>
          <ac:spMkLst>
            <pc:docMk/>
            <pc:sldMk cId="148491763" sldId="264"/>
            <ac:spMk id="2" creationId="{65DA66E4-A6EF-7CF7-42D8-11C7B7315464}"/>
          </ac:spMkLst>
        </pc:spChg>
        <pc:spChg chg="mod">
          <ac:chgData name="Yarden Turgeman" userId="9b5580b5-3a24-4e91-9a35-3664c9f98605" providerId="ADAL" clId="{BD05B3FD-7DEA-4D5F-8676-863378342B61}" dt="2024-02-05T10:57:27.081" v="1641"/>
          <ac:spMkLst>
            <pc:docMk/>
            <pc:sldMk cId="148491763" sldId="264"/>
            <ac:spMk id="8" creationId="{44052B59-E6A0-5FB7-5D30-A762A23D397A}"/>
          </ac:spMkLst>
        </pc:spChg>
        <pc:spChg chg="add mod">
          <ac:chgData name="Yarden Turgeman" userId="9b5580b5-3a24-4e91-9a35-3664c9f98605" providerId="ADAL" clId="{BD05B3FD-7DEA-4D5F-8676-863378342B61}" dt="2024-02-05T10:18:34.168" v="424" actId="14100"/>
          <ac:spMkLst>
            <pc:docMk/>
            <pc:sldMk cId="148491763" sldId="264"/>
            <ac:spMk id="9" creationId="{3CB39077-A14B-4621-3F6D-7B095C517FE9}"/>
          </ac:spMkLst>
        </pc:spChg>
        <pc:picChg chg="mod">
          <ac:chgData name="Yarden Turgeman" userId="9b5580b5-3a24-4e91-9a35-3664c9f98605" providerId="ADAL" clId="{BD05B3FD-7DEA-4D5F-8676-863378342B61}" dt="2024-02-05T10:12:53.691" v="3" actId="1076"/>
          <ac:picMkLst>
            <pc:docMk/>
            <pc:sldMk cId="148491763" sldId="264"/>
            <ac:picMk id="5" creationId="{564FD4E6-3470-3A63-2D8A-97C9A95473C3}"/>
          </ac:picMkLst>
        </pc:picChg>
      </pc:sldChg>
      <pc:sldChg chg="addSp delSp modSp add mod">
        <pc:chgData name="Yarden Turgeman" userId="9b5580b5-3a24-4e91-9a35-3664c9f98605" providerId="ADAL" clId="{BD05B3FD-7DEA-4D5F-8676-863378342B61}" dt="2024-02-05T10:57:48.369" v="1646" actId="20577"/>
        <pc:sldMkLst>
          <pc:docMk/>
          <pc:sldMk cId="3028886308" sldId="265"/>
        </pc:sldMkLst>
        <pc:spChg chg="mod">
          <ac:chgData name="Yarden Turgeman" userId="9b5580b5-3a24-4e91-9a35-3664c9f98605" providerId="ADAL" clId="{BD05B3FD-7DEA-4D5F-8676-863378342B61}" dt="2024-02-05T10:19:49.238" v="439" actId="20577"/>
          <ac:spMkLst>
            <pc:docMk/>
            <pc:sldMk cId="3028886308" sldId="265"/>
            <ac:spMk id="2" creationId="{65DA66E4-A6EF-7CF7-42D8-11C7B7315464}"/>
          </ac:spMkLst>
        </pc:spChg>
        <pc:spChg chg="add del mod">
          <ac:chgData name="Yarden Turgeman" userId="9b5580b5-3a24-4e91-9a35-3664c9f98605" providerId="ADAL" clId="{BD05B3FD-7DEA-4D5F-8676-863378342B61}" dt="2024-02-05T10:20:19.389" v="444" actId="478"/>
          <ac:spMkLst>
            <pc:docMk/>
            <pc:sldMk cId="3028886308" sldId="265"/>
            <ac:spMk id="4" creationId="{C96A567F-A6F7-F1EC-CBD4-60941E149624}"/>
          </ac:spMkLst>
        </pc:spChg>
        <pc:spChg chg="mod">
          <ac:chgData name="Yarden Turgeman" userId="9b5580b5-3a24-4e91-9a35-3664c9f98605" providerId="ADAL" clId="{BD05B3FD-7DEA-4D5F-8676-863378342B61}" dt="2024-02-05T10:57:48.369" v="1646" actId="20577"/>
          <ac:spMkLst>
            <pc:docMk/>
            <pc:sldMk cId="3028886308" sldId="265"/>
            <ac:spMk id="8" creationId="{44052B59-E6A0-5FB7-5D30-A762A23D397A}"/>
          </ac:spMkLst>
        </pc:spChg>
        <pc:spChg chg="mod ord">
          <ac:chgData name="Yarden Turgeman" userId="9b5580b5-3a24-4e91-9a35-3664c9f98605" providerId="ADAL" clId="{BD05B3FD-7DEA-4D5F-8676-863378342B61}" dt="2024-02-05T10:49:42.459" v="1628" actId="1076"/>
          <ac:spMkLst>
            <pc:docMk/>
            <pc:sldMk cId="3028886308" sldId="265"/>
            <ac:spMk id="9" creationId="{3CB39077-A14B-4621-3F6D-7B095C517FE9}"/>
          </ac:spMkLst>
        </pc:spChg>
        <pc:picChg chg="del">
          <ac:chgData name="Yarden Turgeman" userId="9b5580b5-3a24-4e91-9a35-3664c9f98605" providerId="ADAL" clId="{BD05B3FD-7DEA-4D5F-8676-863378342B61}" dt="2024-02-05T10:20:08.460" v="440" actId="478"/>
          <ac:picMkLst>
            <pc:docMk/>
            <pc:sldMk cId="3028886308" sldId="265"/>
            <ac:picMk id="5" creationId="{564FD4E6-3470-3A63-2D8A-97C9A95473C3}"/>
          </ac:picMkLst>
        </pc:picChg>
        <pc:picChg chg="del">
          <ac:chgData name="Yarden Turgeman" userId="9b5580b5-3a24-4e91-9a35-3664c9f98605" providerId="ADAL" clId="{BD05B3FD-7DEA-4D5F-8676-863378342B61}" dt="2024-02-05T10:20:13.324" v="442" actId="478"/>
          <ac:picMkLst>
            <pc:docMk/>
            <pc:sldMk cId="3028886308" sldId="265"/>
            <ac:picMk id="7" creationId="{323FC47A-3708-5B41-5B9D-6777C5FFA9EF}"/>
          </ac:picMkLst>
        </pc:picChg>
        <pc:picChg chg="add mod ord">
          <ac:chgData name="Yarden Turgeman" userId="9b5580b5-3a24-4e91-9a35-3664c9f98605" providerId="ADAL" clId="{BD05B3FD-7DEA-4D5F-8676-863378342B61}" dt="2024-02-05T10:49:42.459" v="1628" actId="1076"/>
          <ac:picMkLst>
            <pc:docMk/>
            <pc:sldMk cId="3028886308" sldId="265"/>
            <ac:picMk id="10" creationId="{E28F9980-4640-B03C-A32B-24DF68A128BE}"/>
          </ac:picMkLst>
        </pc:picChg>
      </pc:sldChg>
      <pc:sldChg chg="addSp delSp modSp add mod">
        <pc:chgData name="Yarden Turgeman" userId="9b5580b5-3a24-4e91-9a35-3664c9f98605" providerId="ADAL" clId="{BD05B3FD-7DEA-4D5F-8676-863378342B61}" dt="2024-02-05T10:30:02.694" v="1005"/>
        <pc:sldMkLst>
          <pc:docMk/>
          <pc:sldMk cId="3291461009" sldId="266"/>
        </pc:sldMkLst>
        <pc:spChg chg="mod">
          <ac:chgData name="Yarden Turgeman" userId="9b5580b5-3a24-4e91-9a35-3664c9f98605" providerId="ADAL" clId="{BD05B3FD-7DEA-4D5F-8676-863378342B61}" dt="2024-02-05T10:24:44.950" v="670" actId="27636"/>
          <ac:spMkLst>
            <pc:docMk/>
            <pc:sldMk cId="3291461009" sldId="266"/>
            <ac:spMk id="2" creationId="{65DA66E4-A6EF-7CF7-42D8-11C7B7315464}"/>
          </ac:spMkLst>
        </pc:spChg>
        <pc:spChg chg="mod">
          <ac:chgData name="Yarden Turgeman" userId="9b5580b5-3a24-4e91-9a35-3664c9f98605" providerId="ADAL" clId="{BD05B3FD-7DEA-4D5F-8676-863378342B61}" dt="2024-02-05T10:30:02.694" v="1005"/>
          <ac:spMkLst>
            <pc:docMk/>
            <pc:sldMk cId="3291461009" sldId="266"/>
            <ac:spMk id="8" creationId="{44052B59-E6A0-5FB7-5D30-A762A23D397A}"/>
          </ac:spMkLst>
        </pc:spChg>
        <pc:spChg chg="del">
          <ac:chgData name="Yarden Turgeman" userId="9b5580b5-3a24-4e91-9a35-3664c9f98605" providerId="ADAL" clId="{BD05B3FD-7DEA-4D5F-8676-863378342B61}" dt="2024-02-05T10:25:00.774" v="672" actId="478"/>
          <ac:spMkLst>
            <pc:docMk/>
            <pc:sldMk cId="3291461009" sldId="266"/>
            <ac:spMk id="9" creationId="{3CB39077-A14B-4621-3F6D-7B095C517FE9}"/>
          </ac:spMkLst>
        </pc:spChg>
        <pc:picChg chg="add mod">
          <ac:chgData name="Yarden Turgeman" userId="9b5580b5-3a24-4e91-9a35-3664c9f98605" providerId="ADAL" clId="{BD05B3FD-7DEA-4D5F-8676-863378342B61}" dt="2024-02-05T10:27:29.368" v="873" actId="1076"/>
          <ac:picMkLst>
            <pc:docMk/>
            <pc:sldMk cId="3291461009" sldId="266"/>
            <ac:picMk id="4" creationId="{4D2697C1-65FE-C762-6D4B-3176E575A7B6}"/>
          </ac:picMkLst>
        </pc:picChg>
        <pc:picChg chg="add mod">
          <ac:chgData name="Yarden Turgeman" userId="9b5580b5-3a24-4e91-9a35-3664c9f98605" providerId="ADAL" clId="{BD05B3FD-7DEA-4D5F-8676-863378342B61}" dt="2024-02-05T10:26:28.211" v="832" actId="1076"/>
          <ac:picMkLst>
            <pc:docMk/>
            <pc:sldMk cId="3291461009" sldId="266"/>
            <ac:picMk id="5" creationId="{07546C83-7010-2052-AE3C-E885B8E09B5B}"/>
          </ac:picMkLst>
        </pc:picChg>
        <pc:picChg chg="del">
          <ac:chgData name="Yarden Turgeman" userId="9b5580b5-3a24-4e91-9a35-3664c9f98605" providerId="ADAL" clId="{BD05B3FD-7DEA-4D5F-8676-863378342B61}" dt="2024-02-05T10:24:59.283" v="671" actId="478"/>
          <ac:picMkLst>
            <pc:docMk/>
            <pc:sldMk cId="3291461009" sldId="266"/>
            <ac:picMk id="10" creationId="{E28F9980-4640-B03C-A32B-24DF68A128BE}"/>
          </ac:picMkLst>
        </pc:picChg>
      </pc:sldChg>
      <pc:sldChg chg="addSp delSp modSp add mod">
        <pc:chgData name="Yarden Turgeman" userId="9b5580b5-3a24-4e91-9a35-3664c9f98605" providerId="ADAL" clId="{BD05B3FD-7DEA-4D5F-8676-863378342B61}" dt="2024-02-05T10:30:12.547" v="1007" actId="1076"/>
        <pc:sldMkLst>
          <pc:docMk/>
          <pc:sldMk cId="2706495393" sldId="267"/>
        </pc:sldMkLst>
        <pc:spChg chg="mod">
          <ac:chgData name="Yarden Turgeman" userId="9b5580b5-3a24-4e91-9a35-3664c9f98605" providerId="ADAL" clId="{BD05B3FD-7DEA-4D5F-8676-863378342B61}" dt="2024-02-05T10:28:11.570" v="891" actId="20577"/>
          <ac:spMkLst>
            <pc:docMk/>
            <pc:sldMk cId="2706495393" sldId="267"/>
            <ac:spMk id="2" creationId="{65DA66E4-A6EF-7CF7-42D8-11C7B7315464}"/>
          </ac:spMkLst>
        </pc:spChg>
        <pc:spChg chg="mod">
          <ac:chgData name="Yarden Turgeman" userId="9b5580b5-3a24-4e91-9a35-3664c9f98605" providerId="ADAL" clId="{BD05B3FD-7DEA-4D5F-8676-863378342B61}" dt="2024-02-05T10:29:14.719" v="1003" actId="113"/>
          <ac:spMkLst>
            <pc:docMk/>
            <pc:sldMk cId="2706495393" sldId="267"/>
            <ac:spMk id="8" creationId="{44052B59-E6A0-5FB7-5D30-A762A23D397A}"/>
          </ac:spMkLst>
        </pc:spChg>
        <pc:picChg chg="del">
          <ac:chgData name="Yarden Turgeman" userId="9b5580b5-3a24-4e91-9a35-3664c9f98605" providerId="ADAL" clId="{BD05B3FD-7DEA-4D5F-8676-863378342B61}" dt="2024-02-05T10:27:48.092" v="875" actId="478"/>
          <ac:picMkLst>
            <pc:docMk/>
            <pc:sldMk cId="2706495393" sldId="267"/>
            <ac:picMk id="4" creationId="{4D2697C1-65FE-C762-6D4B-3176E575A7B6}"/>
          </ac:picMkLst>
        </pc:picChg>
        <pc:picChg chg="mod">
          <ac:chgData name="Yarden Turgeman" userId="9b5580b5-3a24-4e91-9a35-3664c9f98605" providerId="ADAL" clId="{BD05B3FD-7DEA-4D5F-8676-863378342B61}" dt="2024-02-05T10:30:12.547" v="1007" actId="1076"/>
          <ac:picMkLst>
            <pc:docMk/>
            <pc:sldMk cId="2706495393" sldId="267"/>
            <ac:picMk id="5" creationId="{07546C83-7010-2052-AE3C-E885B8E09B5B}"/>
          </ac:picMkLst>
        </pc:picChg>
        <pc:picChg chg="add mod">
          <ac:chgData name="Yarden Turgeman" userId="9b5580b5-3a24-4e91-9a35-3664c9f98605" providerId="ADAL" clId="{BD05B3FD-7DEA-4D5F-8676-863378342B61}" dt="2024-02-05T10:30:10.621" v="1006" actId="1076"/>
          <ac:picMkLst>
            <pc:docMk/>
            <pc:sldMk cId="2706495393" sldId="267"/>
            <ac:picMk id="6" creationId="{A16FE1AB-E7E5-D6DC-B54B-2F35062A711B}"/>
          </ac:picMkLst>
        </pc:picChg>
      </pc:sldChg>
      <pc:sldChg chg="addSp delSp modSp add mod ord">
        <pc:chgData name="Yarden Turgeman" userId="9b5580b5-3a24-4e91-9a35-3664c9f98605" providerId="ADAL" clId="{BD05B3FD-7DEA-4D5F-8676-863378342B61}" dt="2024-02-05T10:48:34.919" v="1609" actId="20577"/>
        <pc:sldMkLst>
          <pc:docMk/>
          <pc:sldMk cId="3935799559" sldId="268"/>
        </pc:sldMkLst>
        <pc:spChg chg="mod">
          <ac:chgData name="Yarden Turgeman" userId="9b5580b5-3a24-4e91-9a35-3664c9f98605" providerId="ADAL" clId="{BD05B3FD-7DEA-4D5F-8676-863378342B61}" dt="2024-02-05T10:31:59.671" v="1171" actId="313"/>
          <ac:spMkLst>
            <pc:docMk/>
            <pc:sldMk cId="3935799559" sldId="268"/>
            <ac:spMk id="2" creationId="{A6E5615B-6F09-8A46-B99B-40CEFE65D4EF}"/>
          </ac:spMkLst>
        </pc:spChg>
        <pc:spChg chg="add mod">
          <ac:chgData name="Yarden Turgeman" userId="9b5580b5-3a24-4e91-9a35-3664c9f98605" providerId="ADAL" clId="{BD05B3FD-7DEA-4D5F-8676-863378342B61}" dt="2024-02-05T10:48:34.919" v="1609" actId="20577"/>
          <ac:spMkLst>
            <pc:docMk/>
            <pc:sldMk cId="3935799559" sldId="268"/>
            <ac:spMk id="3" creationId="{7B0A79EB-51F8-4C99-B354-AF6E0E3CE727}"/>
          </ac:spMkLst>
        </pc:spChg>
        <pc:picChg chg="del mod">
          <ac:chgData name="Yarden Turgeman" userId="9b5580b5-3a24-4e91-9a35-3664c9f98605" providerId="ADAL" clId="{BD05B3FD-7DEA-4D5F-8676-863378342B61}" dt="2024-02-05T10:30:30.765" v="1023" actId="478"/>
          <ac:picMkLst>
            <pc:docMk/>
            <pc:sldMk cId="3935799559" sldId="268"/>
            <ac:picMk id="7" creationId="{692595FC-77A3-59BA-813B-182EB6F81CA1}"/>
          </ac:picMkLst>
        </pc:picChg>
      </pc:sldChg>
      <pc:sldChg chg="addSp delSp modSp add mod">
        <pc:chgData name="Yarden Turgeman" userId="9b5580b5-3a24-4e91-9a35-3664c9f98605" providerId="ADAL" clId="{BD05B3FD-7DEA-4D5F-8676-863378342B61}" dt="2024-02-05T10:37:04.661" v="1445" actId="1076"/>
        <pc:sldMkLst>
          <pc:docMk/>
          <pc:sldMk cId="3857300244" sldId="269"/>
        </pc:sldMkLst>
        <pc:spChg chg="mod">
          <ac:chgData name="Yarden Turgeman" userId="9b5580b5-3a24-4e91-9a35-3664c9f98605" providerId="ADAL" clId="{BD05B3FD-7DEA-4D5F-8676-863378342B61}" dt="2024-02-05T10:36:29.980" v="1433" actId="1076"/>
          <ac:spMkLst>
            <pc:docMk/>
            <pc:sldMk cId="3857300244" sldId="269"/>
            <ac:spMk id="2" creationId="{341C48EE-897B-091E-BAAC-B8C9C2FA3D34}"/>
          </ac:spMkLst>
        </pc:spChg>
        <pc:spChg chg="mod">
          <ac:chgData name="Yarden Turgeman" userId="9b5580b5-3a24-4e91-9a35-3664c9f98605" providerId="ADAL" clId="{BD05B3FD-7DEA-4D5F-8676-863378342B61}" dt="2024-02-05T10:36:32.101" v="1434" actId="1076"/>
          <ac:spMkLst>
            <pc:docMk/>
            <pc:sldMk cId="3857300244" sldId="269"/>
            <ac:spMk id="3" creationId="{73131855-3F94-66FA-864C-88D058D58790}"/>
          </ac:spMkLst>
        </pc:spChg>
        <pc:spChg chg="add mod">
          <ac:chgData name="Yarden Turgeman" userId="9b5580b5-3a24-4e91-9a35-3664c9f98605" providerId="ADAL" clId="{BD05B3FD-7DEA-4D5F-8676-863378342B61}" dt="2024-02-05T10:36:57.634" v="1442" actId="164"/>
          <ac:spMkLst>
            <pc:docMk/>
            <pc:sldMk cId="3857300244" sldId="269"/>
            <ac:spMk id="10" creationId="{DCE33A20-F3DC-0C1F-9577-1C40DBC89D53}"/>
          </ac:spMkLst>
        </pc:spChg>
        <pc:spChg chg="add mod">
          <ac:chgData name="Yarden Turgeman" userId="9b5580b5-3a24-4e91-9a35-3664c9f98605" providerId="ADAL" clId="{BD05B3FD-7DEA-4D5F-8676-863378342B61}" dt="2024-02-05T10:36:57.634" v="1442" actId="164"/>
          <ac:spMkLst>
            <pc:docMk/>
            <pc:sldMk cId="3857300244" sldId="269"/>
            <ac:spMk id="12" creationId="{8B348906-5068-6CFD-AC26-BC8767C7CFB2}"/>
          </ac:spMkLst>
        </pc:spChg>
        <pc:grpChg chg="del">
          <ac:chgData name="Yarden Turgeman" userId="9b5580b5-3a24-4e91-9a35-3664c9f98605" providerId="ADAL" clId="{BD05B3FD-7DEA-4D5F-8676-863378342B61}" dt="2024-02-05T10:35:41.147" v="1413" actId="478"/>
          <ac:grpSpMkLst>
            <pc:docMk/>
            <pc:sldMk cId="3857300244" sldId="269"/>
            <ac:grpSpMk id="13" creationId="{347C799C-0B29-D497-E615-4DDB205FE5F3}"/>
          </ac:grpSpMkLst>
        </pc:grpChg>
        <pc:grpChg chg="add mod">
          <ac:chgData name="Yarden Turgeman" userId="9b5580b5-3a24-4e91-9a35-3664c9f98605" providerId="ADAL" clId="{BD05B3FD-7DEA-4D5F-8676-863378342B61}" dt="2024-02-05T10:37:04.661" v="1445" actId="1076"/>
          <ac:grpSpMkLst>
            <pc:docMk/>
            <pc:sldMk cId="3857300244" sldId="269"/>
            <ac:grpSpMk id="17" creationId="{047118A2-BC30-B95F-1571-183B709BF62C}"/>
          </ac:grpSpMkLst>
        </pc:grpChg>
        <pc:picChg chg="add del mod">
          <ac:chgData name="Yarden Turgeman" userId="9b5580b5-3a24-4e91-9a35-3664c9f98605" providerId="ADAL" clId="{BD05B3FD-7DEA-4D5F-8676-863378342B61}" dt="2024-02-05T10:36:12.484" v="1427" actId="478"/>
          <ac:picMkLst>
            <pc:docMk/>
            <pc:sldMk cId="3857300244" sldId="269"/>
            <ac:picMk id="5" creationId="{15411D96-CFDE-3753-0417-E9E40B739706}"/>
          </ac:picMkLst>
        </pc:picChg>
        <pc:picChg chg="add mod">
          <ac:chgData name="Yarden Turgeman" userId="9b5580b5-3a24-4e91-9a35-3664c9f98605" providerId="ADAL" clId="{BD05B3FD-7DEA-4D5F-8676-863378342B61}" dt="2024-02-05T10:36:57.634" v="1442" actId="164"/>
          <ac:picMkLst>
            <pc:docMk/>
            <pc:sldMk cId="3857300244" sldId="269"/>
            <ac:picMk id="8" creationId="{6A2E05D5-E640-718D-998C-7B48DFE95A49}"/>
          </ac:picMkLst>
        </pc:picChg>
        <pc:picChg chg="add mod">
          <ac:chgData name="Yarden Turgeman" userId="9b5580b5-3a24-4e91-9a35-3664c9f98605" providerId="ADAL" clId="{BD05B3FD-7DEA-4D5F-8676-863378342B61}" dt="2024-02-05T10:36:57.634" v="1442" actId="164"/>
          <ac:picMkLst>
            <pc:docMk/>
            <pc:sldMk cId="3857300244" sldId="269"/>
            <ac:picMk id="11" creationId="{04C1A721-E52D-88D5-39BD-306A87A45873}"/>
          </ac:picMkLst>
        </pc:picChg>
        <pc:picChg chg="add mod">
          <ac:chgData name="Yarden Turgeman" userId="9b5580b5-3a24-4e91-9a35-3664c9f98605" providerId="ADAL" clId="{BD05B3FD-7DEA-4D5F-8676-863378342B61}" dt="2024-02-05T10:37:02.435" v="1444" actId="1076"/>
          <ac:picMkLst>
            <pc:docMk/>
            <pc:sldMk cId="3857300244" sldId="269"/>
            <ac:picMk id="16" creationId="{D7F8607A-9323-D6F3-FCB6-086D5CFCA3A0}"/>
          </ac:picMkLst>
        </pc:picChg>
        <pc:cxnChg chg="add mod">
          <ac:chgData name="Yarden Turgeman" userId="9b5580b5-3a24-4e91-9a35-3664c9f98605" providerId="ADAL" clId="{BD05B3FD-7DEA-4D5F-8676-863378342B61}" dt="2024-02-05T10:36:57.634" v="1442" actId="164"/>
          <ac:cxnSpMkLst>
            <pc:docMk/>
            <pc:sldMk cId="3857300244" sldId="269"/>
            <ac:cxnSpMk id="14" creationId="{0DBF12DF-A574-5D49-26C6-96627568568F}"/>
          </ac:cxnSpMkLst>
        </pc:cxnChg>
      </pc:sldChg>
      <pc:sldChg chg="addSp modSp new mod setBg">
        <pc:chgData name="Yarden Turgeman" userId="9b5580b5-3a24-4e91-9a35-3664c9f98605" providerId="ADAL" clId="{BD05B3FD-7DEA-4D5F-8676-863378342B61}" dt="2024-02-05T10:45:54.362" v="1600" actId="1076"/>
        <pc:sldMkLst>
          <pc:docMk/>
          <pc:sldMk cId="4002085100" sldId="270"/>
        </pc:sldMkLst>
        <pc:spChg chg="mod">
          <ac:chgData name="Yarden Turgeman" userId="9b5580b5-3a24-4e91-9a35-3664c9f98605" providerId="ADAL" clId="{BD05B3FD-7DEA-4D5F-8676-863378342B61}" dt="2024-02-05T10:44:24.040" v="1512" actId="26606"/>
          <ac:spMkLst>
            <pc:docMk/>
            <pc:sldMk cId="4002085100" sldId="270"/>
            <ac:spMk id="2" creationId="{CE1FCFFC-3D04-5BCB-CBBD-70C15F8AE598}"/>
          </ac:spMkLst>
        </pc:spChg>
        <pc:spChg chg="mod">
          <ac:chgData name="Yarden Turgeman" userId="9b5580b5-3a24-4e91-9a35-3664c9f98605" providerId="ADAL" clId="{BD05B3FD-7DEA-4D5F-8676-863378342B61}" dt="2024-02-05T10:45:50.194" v="1599" actId="20577"/>
          <ac:spMkLst>
            <pc:docMk/>
            <pc:sldMk cId="4002085100" sldId="270"/>
            <ac:spMk id="3" creationId="{B9275140-4158-38AB-2338-3FBC519D5F9B}"/>
          </ac:spMkLst>
        </pc:spChg>
        <pc:spChg chg="add">
          <ac:chgData name="Yarden Turgeman" userId="9b5580b5-3a24-4e91-9a35-3664c9f98605" providerId="ADAL" clId="{BD05B3FD-7DEA-4D5F-8676-863378342B61}" dt="2024-02-05T10:44:24.040" v="1512" actId="26606"/>
          <ac:spMkLst>
            <pc:docMk/>
            <pc:sldMk cId="4002085100" sldId="270"/>
            <ac:spMk id="8" creationId="{DEE2AD96-B495-4E06-9291-B71706F728CB}"/>
          </ac:spMkLst>
        </pc:spChg>
        <pc:spChg chg="add">
          <ac:chgData name="Yarden Turgeman" userId="9b5580b5-3a24-4e91-9a35-3664c9f98605" providerId="ADAL" clId="{BD05B3FD-7DEA-4D5F-8676-863378342B61}" dt="2024-02-05T10:44:24.040" v="1512" actId="26606"/>
          <ac:spMkLst>
            <pc:docMk/>
            <pc:sldMk cId="4002085100" sldId="270"/>
            <ac:spMk id="10" creationId="{53CF6D67-C5A8-4ADD-9E8E-1E38CA1D3166}"/>
          </ac:spMkLst>
        </pc:spChg>
        <pc:spChg chg="add">
          <ac:chgData name="Yarden Turgeman" userId="9b5580b5-3a24-4e91-9a35-3664c9f98605" providerId="ADAL" clId="{BD05B3FD-7DEA-4D5F-8676-863378342B61}" dt="2024-02-05T10:44:24.040" v="1512" actId="26606"/>
          <ac:spMkLst>
            <pc:docMk/>
            <pc:sldMk cId="4002085100" sldId="270"/>
            <ac:spMk id="12" creationId="{86909FA0-B515-4681-B7A8-FA281D133B94}"/>
          </ac:spMkLst>
        </pc:spChg>
        <pc:spChg chg="add">
          <ac:chgData name="Yarden Turgeman" userId="9b5580b5-3a24-4e91-9a35-3664c9f98605" providerId="ADAL" clId="{BD05B3FD-7DEA-4D5F-8676-863378342B61}" dt="2024-02-05T10:44:24.040" v="1512" actId="26606"/>
          <ac:spMkLst>
            <pc:docMk/>
            <pc:sldMk cId="4002085100" sldId="270"/>
            <ac:spMk id="14" creationId="{21C9FE86-FCC3-4A31-AA1C-C882262B7FE7}"/>
          </ac:spMkLst>
        </pc:spChg>
        <pc:spChg chg="add">
          <ac:chgData name="Yarden Turgeman" userId="9b5580b5-3a24-4e91-9a35-3664c9f98605" providerId="ADAL" clId="{BD05B3FD-7DEA-4D5F-8676-863378342B61}" dt="2024-02-05T10:44:24.040" v="1512" actId="26606"/>
          <ac:spMkLst>
            <pc:docMk/>
            <pc:sldMk cId="4002085100" sldId="270"/>
            <ac:spMk id="16" creationId="{7D96243B-ECED-4B71-8E06-AE9A285EAD20}"/>
          </ac:spMkLst>
        </pc:spChg>
        <pc:spChg chg="add">
          <ac:chgData name="Yarden Turgeman" userId="9b5580b5-3a24-4e91-9a35-3664c9f98605" providerId="ADAL" clId="{BD05B3FD-7DEA-4D5F-8676-863378342B61}" dt="2024-02-05T10:44:24.040" v="1512" actId="26606"/>
          <ac:spMkLst>
            <pc:docMk/>
            <pc:sldMk cId="4002085100" sldId="270"/>
            <ac:spMk id="18" creationId="{A09989E4-EFDC-4A90-A633-E0525FB4139E}"/>
          </ac:spMkLst>
        </pc:spChg>
        <pc:picChg chg="add mod">
          <ac:chgData name="Yarden Turgeman" userId="9b5580b5-3a24-4e91-9a35-3664c9f98605" providerId="ADAL" clId="{BD05B3FD-7DEA-4D5F-8676-863378342B61}" dt="2024-02-05T10:45:54.362" v="1600" actId="1076"/>
          <ac:picMkLst>
            <pc:docMk/>
            <pc:sldMk cId="4002085100" sldId="270"/>
            <ac:picMk id="4" creationId="{11908C87-2B1A-6782-D8A4-C5BFD41D395A}"/>
          </ac:picMkLst>
        </pc:picChg>
      </pc:sldChg>
    </pc:docChg>
  </pc:docChgLst>
  <pc:docChgLst>
    <pc:chgData name="Yarden Turgeman" userId="9b5580b5-3a24-4e91-9a35-3664c9f98605" providerId="ADAL" clId="{C397DAB3-F4CB-4307-AF5A-E51943D510E4}"/>
    <pc:docChg chg="modSld">
      <pc:chgData name="Yarden Turgeman" userId="9b5580b5-3a24-4e91-9a35-3664c9f98605" providerId="ADAL" clId="{C397DAB3-F4CB-4307-AF5A-E51943D510E4}" dt="2024-10-08T12:29:11.579" v="0" actId="1076"/>
      <pc:docMkLst>
        <pc:docMk/>
      </pc:docMkLst>
      <pc:sldChg chg="modSp mod">
        <pc:chgData name="Yarden Turgeman" userId="9b5580b5-3a24-4e91-9a35-3664c9f98605" providerId="ADAL" clId="{C397DAB3-F4CB-4307-AF5A-E51943D510E4}" dt="2024-10-08T12:29:11.579" v="0" actId="1076"/>
        <pc:sldMkLst>
          <pc:docMk/>
          <pc:sldMk cId="789905332" sldId="256"/>
        </pc:sldMkLst>
        <pc:picChg chg="mod">
          <ac:chgData name="Yarden Turgeman" userId="9b5580b5-3a24-4e91-9a35-3664c9f98605" providerId="ADAL" clId="{C397DAB3-F4CB-4307-AF5A-E51943D510E4}" dt="2024-10-08T12:29:11.579" v="0" actId="1076"/>
          <ac:picMkLst>
            <pc:docMk/>
            <pc:sldMk cId="789905332" sldId="256"/>
            <ac:picMk id="6" creationId="{2242887C-A5E6-2CE8-95E0-9B2F2E81DE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F4F50-226A-4702-B867-217854AA046F}"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9883B-ED65-40ED-88D3-05CDBE3EF938}" type="slidenum">
              <a:rPr lang="en-US" smtClean="0"/>
              <a:t>‹#›</a:t>
            </a:fld>
            <a:endParaRPr lang="en-US"/>
          </a:p>
        </p:txBody>
      </p:sp>
    </p:spTree>
    <p:extLst>
      <p:ext uri="{BB962C8B-B14F-4D97-AF65-F5344CB8AC3E}">
        <p14:creationId xmlns:p14="http://schemas.microsoft.com/office/powerpoint/2010/main" val="1300038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r" rtl="1">
              <a:spcBef>
                <a:spcPts val="0"/>
              </a:spcBef>
              <a:spcAft>
                <a:spcPts val="0"/>
              </a:spcAft>
              <a:buNone/>
            </a:pPr>
            <a:r>
              <a:rPr lang="iw-IL" dirty="0"/>
              <a:t>אימון מודלים בסימולציה ומימוש שלהם על מערכות אמיתיות במיוחד מערכות רובוטיות, הולך וגובר בשנים האחרונות. במיוחד במודלי </a:t>
            </a:r>
            <a:r>
              <a:rPr lang="en-US" dirty="0"/>
              <a:t>RL. </a:t>
            </a:r>
            <a:r>
              <a:rPr lang="iw-IL" dirty="0"/>
              <a:t>מכיוון שהפעלת מערכת רובוטית זה דבר מסובך, בנוסף בסימולציה ניתן לאמן אלפי מודלים במקביל, ולהרוויח המון זמן.</a:t>
            </a:r>
          </a:p>
          <a:p>
            <a:pPr marL="0" lvl="0" indent="0" algn="r" rtl="1">
              <a:spcBef>
                <a:spcPts val="0"/>
              </a:spcBef>
              <a:spcAft>
                <a:spcPts val="0"/>
              </a:spcAft>
              <a:buNone/>
            </a:pPr>
            <a:r>
              <a:rPr lang="iw-IL" dirty="0"/>
              <a:t>בעבודה שלנו אנחנו בנינו מודל </a:t>
            </a:r>
            <a:r>
              <a:rPr lang="he-IL" dirty="0"/>
              <a:t>פיוזן </a:t>
            </a:r>
            <a:r>
              <a:rPr lang="iw-IL" dirty="0"/>
              <a:t>מבוסס </a:t>
            </a:r>
            <a:r>
              <a:rPr lang="en-US" dirty="0"/>
              <a:t>SRC CUT</a:t>
            </a:r>
            <a:r>
              <a:rPr lang="he-IL" dirty="0"/>
              <a:t> ,</a:t>
            </a:r>
            <a:r>
              <a:rPr lang="en-US" dirty="0"/>
              <a:t>  </a:t>
            </a:r>
            <a:r>
              <a:rPr lang="iw-IL" dirty="0"/>
              <a:t>באמצעות מודל זה אנחנו מצמצמים את הפער בין המידע הסימולטיבי למידע האמיתי. ספציפית עבור סנסור מגע ייחודי שנבנה במעבדה שלנו בעבודה קודמת. אנו מבצעים שימוש סימולטור </a:t>
            </a:r>
            <a:r>
              <a:rPr lang="en-US" dirty="0"/>
              <a:t>TACTO (</a:t>
            </a:r>
            <a:r>
              <a:rPr lang="iw-IL" dirty="0"/>
              <a:t>מבוסס </a:t>
            </a:r>
            <a:r>
              <a:rPr lang="en-US" dirty="0" err="1"/>
              <a:t>pybullet</a:t>
            </a:r>
            <a:r>
              <a:rPr lang="en-US" dirty="0"/>
              <a:t>). </a:t>
            </a:r>
            <a:r>
              <a:rPr lang="iw-IL" dirty="0"/>
              <a:t>ניתן לראות כאן בתמונה את סימולציית הסנסור שלנו את התמונה המסומלצת ואת המעבר לתמונה אמיתית.</a:t>
            </a:r>
          </a:p>
          <a:p>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2</a:t>
            </a:fld>
            <a:endParaRPr lang="en-US"/>
          </a:p>
        </p:txBody>
      </p:sp>
    </p:spTree>
    <p:extLst>
      <p:ext uri="{BB962C8B-B14F-4D97-AF65-F5344CB8AC3E}">
        <p14:creationId xmlns:p14="http://schemas.microsoft.com/office/powerpoint/2010/main" val="1966716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12</a:t>
            </a:fld>
            <a:endParaRPr lang="en-US"/>
          </a:p>
        </p:txBody>
      </p:sp>
    </p:spTree>
    <p:extLst>
      <p:ext uri="{BB962C8B-B14F-4D97-AF65-F5344CB8AC3E}">
        <p14:creationId xmlns:p14="http://schemas.microsoft.com/office/powerpoint/2010/main" val="1456205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14</a:t>
            </a:fld>
            <a:endParaRPr lang="en-US"/>
          </a:p>
        </p:txBody>
      </p:sp>
    </p:spTree>
    <p:extLst>
      <p:ext uri="{BB962C8B-B14F-4D97-AF65-F5344CB8AC3E}">
        <p14:creationId xmlns:p14="http://schemas.microsoft.com/office/powerpoint/2010/main" val="341438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r" rtl="1">
              <a:spcBef>
                <a:spcPts val="0"/>
              </a:spcBef>
              <a:spcAft>
                <a:spcPts val="0"/>
              </a:spcAft>
              <a:buNone/>
            </a:pPr>
            <a:r>
              <a:rPr lang="iw-IL" dirty="0"/>
              <a:t>אימון מודלים בסימולציה ומימוש שלהם על מערכות אמיתיות במיוחד מערכות רובוטיות, הולך וגובר בשנים האחרונות. במיוחד במודלי </a:t>
            </a:r>
            <a:r>
              <a:rPr lang="en-US" dirty="0"/>
              <a:t>RL. </a:t>
            </a:r>
            <a:r>
              <a:rPr lang="iw-IL" dirty="0"/>
              <a:t>מכיוון שהפעלת מערכת רובוטית זה דבר מסובך, בנוסף בסימולציה ניתן לאמן אלפי מודלים במקביל, ולהרוויח המון זמן.</a:t>
            </a:r>
          </a:p>
          <a:p>
            <a:pPr marL="0" lvl="0" indent="0" algn="r" rtl="1">
              <a:spcBef>
                <a:spcPts val="0"/>
              </a:spcBef>
              <a:spcAft>
                <a:spcPts val="0"/>
              </a:spcAft>
              <a:buNone/>
            </a:pPr>
            <a:r>
              <a:rPr lang="iw-IL" dirty="0"/>
              <a:t>בעבודה שלנו אנחנו בנינו מודל </a:t>
            </a:r>
            <a:r>
              <a:rPr lang="he-IL" dirty="0"/>
              <a:t>פיוזן </a:t>
            </a:r>
            <a:r>
              <a:rPr lang="iw-IL" dirty="0"/>
              <a:t>מבוסס </a:t>
            </a:r>
            <a:r>
              <a:rPr lang="en-US" dirty="0"/>
              <a:t>SRC CUT</a:t>
            </a:r>
            <a:r>
              <a:rPr lang="he-IL" dirty="0"/>
              <a:t> ,</a:t>
            </a:r>
            <a:r>
              <a:rPr lang="en-US" dirty="0"/>
              <a:t>  </a:t>
            </a:r>
            <a:r>
              <a:rPr lang="iw-IL" dirty="0"/>
              <a:t>באמצעות מודל זה אנחנו מצמצמים את הפער בין המידע הסימולטיבי למידע האמיתי. ספציפית עבור סנסור מגע ייחודי שנבנה במעבדה שלנו בעבודה קודמת. אנו מבצעים שימוש סימולטור </a:t>
            </a:r>
            <a:r>
              <a:rPr lang="en-US" dirty="0"/>
              <a:t>TACTO (</a:t>
            </a:r>
            <a:r>
              <a:rPr lang="iw-IL" dirty="0"/>
              <a:t>מבוסס </a:t>
            </a:r>
            <a:r>
              <a:rPr lang="en-US" dirty="0" err="1"/>
              <a:t>pybullet</a:t>
            </a:r>
            <a:r>
              <a:rPr lang="en-US" dirty="0"/>
              <a:t>). </a:t>
            </a:r>
            <a:r>
              <a:rPr lang="iw-IL" dirty="0"/>
              <a:t>ניתן לראות כאן בתמונה את סימולציית הסנסור שלנו את התמונה המסומלצת ואת המעבר לתמונה אמיתית.</a:t>
            </a:r>
          </a:p>
          <a:p>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3</a:t>
            </a:fld>
            <a:endParaRPr lang="en-US"/>
          </a:p>
        </p:txBody>
      </p:sp>
    </p:spTree>
    <p:extLst>
      <p:ext uri="{BB962C8B-B14F-4D97-AF65-F5344CB8AC3E}">
        <p14:creationId xmlns:p14="http://schemas.microsoft.com/office/powerpoint/2010/main" val="152315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he SRC model is a one sided translation, making it more computationally lighter than other models</a:t>
            </a:r>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5</a:t>
            </a:fld>
            <a:endParaRPr lang="en-US"/>
          </a:p>
        </p:txBody>
      </p:sp>
    </p:spTree>
    <p:extLst>
      <p:ext uri="{BB962C8B-B14F-4D97-AF65-F5344CB8AC3E}">
        <p14:creationId xmlns:p14="http://schemas.microsoft.com/office/powerpoint/2010/main" val="116744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Patch-wise contrastive loss operates by comparing patches of images at different layers of a neural network. The loss function is defined to maximize similarity between corresponding patches while maintaining the differences between unrelated domains. This is achieved by enforcing the embedding space of corresponding patches to be similar while mapping patches from other locations far from them. This encourages the model to learn representations of patches that are discriminative between different domains and invariant to small changes in the patches. Such formulation is called </a:t>
            </a:r>
            <a:r>
              <a:rPr lang="en-US" sz="1200" dirty="0" err="1"/>
              <a:t>InfoNCE</a:t>
            </a:r>
            <a:r>
              <a:rPr lang="en-US" sz="1200" dirty="0"/>
              <a:t> loss</a:t>
            </a:r>
          </a:p>
          <a:p>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6</a:t>
            </a:fld>
            <a:endParaRPr lang="en-US"/>
          </a:p>
        </p:txBody>
      </p:sp>
    </p:spTree>
    <p:extLst>
      <p:ext uri="{BB962C8B-B14F-4D97-AF65-F5344CB8AC3E}">
        <p14:creationId xmlns:p14="http://schemas.microsoft.com/office/powerpoint/2010/main" val="289796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Google Sans"/>
              </a:rPr>
              <a:t>the Jensen–Shannon divergence is </a:t>
            </a:r>
            <a:r>
              <a:rPr lang="en-US" b="0" i="0" dirty="0">
                <a:solidFill>
                  <a:srgbClr val="040C28"/>
                </a:solidFill>
                <a:effectLst/>
                <a:latin typeface="Google Sans"/>
              </a:rPr>
              <a:t>a statistical method of measuring the similarity between two probability distributions</a:t>
            </a:r>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7</a:t>
            </a:fld>
            <a:endParaRPr lang="en-US"/>
          </a:p>
        </p:txBody>
      </p:sp>
    </p:spTree>
    <p:extLst>
      <p:ext uri="{BB962C8B-B14F-4D97-AF65-F5344CB8AC3E}">
        <p14:creationId xmlns:p14="http://schemas.microsoft.com/office/powerpoint/2010/main" val="341902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8</a:t>
            </a:fld>
            <a:endParaRPr lang="en-US"/>
          </a:p>
        </p:txBody>
      </p:sp>
    </p:spTree>
    <p:extLst>
      <p:ext uri="{BB962C8B-B14F-4D97-AF65-F5344CB8AC3E}">
        <p14:creationId xmlns:p14="http://schemas.microsoft.com/office/powerpoint/2010/main" val="1914430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9</a:t>
            </a:fld>
            <a:endParaRPr lang="en-US"/>
          </a:p>
        </p:txBody>
      </p:sp>
    </p:spTree>
    <p:extLst>
      <p:ext uri="{BB962C8B-B14F-4D97-AF65-F5344CB8AC3E}">
        <p14:creationId xmlns:p14="http://schemas.microsoft.com/office/powerpoint/2010/main" val="54886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10</a:t>
            </a:fld>
            <a:endParaRPr lang="en-US"/>
          </a:p>
        </p:txBody>
      </p:sp>
    </p:spTree>
    <p:extLst>
      <p:ext uri="{BB962C8B-B14F-4D97-AF65-F5344CB8AC3E}">
        <p14:creationId xmlns:p14="http://schemas.microsoft.com/office/powerpoint/2010/main" val="41440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9883B-ED65-40ED-88D3-05CDBE3EF938}" type="slidenum">
              <a:rPr lang="en-US" smtClean="0"/>
              <a:t>11</a:t>
            </a:fld>
            <a:endParaRPr lang="en-US"/>
          </a:p>
        </p:txBody>
      </p:sp>
    </p:spTree>
    <p:extLst>
      <p:ext uri="{BB962C8B-B14F-4D97-AF65-F5344CB8AC3E}">
        <p14:creationId xmlns:p14="http://schemas.microsoft.com/office/powerpoint/2010/main" val="4110875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B26C-3792-962C-A5D0-7CD0CB93A8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31CCDF-EE6D-1C35-4865-AFBC6D4194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7E427A-B17B-793E-A834-98652F58EF13}"/>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5" name="Footer Placeholder 4">
            <a:extLst>
              <a:ext uri="{FF2B5EF4-FFF2-40B4-BE49-F238E27FC236}">
                <a16:creationId xmlns:a16="http://schemas.microsoft.com/office/drawing/2014/main" id="{328E2922-8F9C-A7FA-BDD9-7DE0A0847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F017D9-8B91-97E6-0E40-73F7E130EDEE}"/>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276128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71BB-E2A2-0C39-C0B0-F1B52FCFA1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93D779-80FC-EFE2-0490-2E7D20440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3AF41-32A0-5C28-08E5-F67A5DBDEBA4}"/>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5" name="Footer Placeholder 4">
            <a:extLst>
              <a:ext uri="{FF2B5EF4-FFF2-40B4-BE49-F238E27FC236}">
                <a16:creationId xmlns:a16="http://schemas.microsoft.com/office/drawing/2014/main" id="{732CC304-2C26-3A1B-8EF3-DEE2F6F40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AEA00-6F89-D1B8-5BC0-EF3B7DD203B8}"/>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2658924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A3418C-7C05-7FC8-FD37-83D97CD7D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1FDDC2-E4E8-5604-6A47-D82AFC9C69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376A8-83C9-41CB-91E2-BE7B6899D019}"/>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5" name="Footer Placeholder 4">
            <a:extLst>
              <a:ext uri="{FF2B5EF4-FFF2-40B4-BE49-F238E27FC236}">
                <a16:creationId xmlns:a16="http://schemas.microsoft.com/office/drawing/2014/main" id="{645E5724-EFFC-C4F1-5C7A-B1AD9CA51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30B07-C1A1-012D-0616-71E34699AC51}"/>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70606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24D0-7F98-6DAE-C13C-471A9ED44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5E606-65FE-FD41-BE8C-2E0809782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45FBF-45FF-FEC5-F73B-B180BB264D47}"/>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5" name="Footer Placeholder 4">
            <a:extLst>
              <a:ext uri="{FF2B5EF4-FFF2-40B4-BE49-F238E27FC236}">
                <a16:creationId xmlns:a16="http://schemas.microsoft.com/office/drawing/2014/main" id="{45066C82-EB0A-A05C-C4EE-9C864551F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83C87-3CCB-D8BE-7E22-C970641B2BD9}"/>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278189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612D-3550-6151-B1D8-CB6AE1B07E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47710A-E861-95AF-138A-7BEC3E3C3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9F4188-B756-7405-ADFD-A752AB98EDAD}"/>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5" name="Footer Placeholder 4">
            <a:extLst>
              <a:ext uri="{FF2B5EF4-FFF2-40B4-BE49-F238E27FC236}">
                <a16:creationId xmlns:a16="http://schemas.microsoft.com/office/drawing/2014/main" id="{2761FBA7-B88C-C728-04CE-542BEF52B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69886-CE43-AB7E-3D6C-4DE1A927D1FC}"/>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684612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A7C95-3BAF-A303-24F1-8E7273A84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67828A-EB6A-0BFE-B51D-ED1BB24F39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414CDF-5644-0992-AE14-4B517BABB8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970D94-A347-0ED0-1BB6-B3B7227ACB96}"/>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6" name="Footer Placeholder 5">
            <a:extLst>
              <a:ext uri="{FF2B5EF4-FFF2-40B4-BE49-F238E27FC236}">
                <a16:creationId xmlns:a16="http://schemas.microsoft.com/office/drawing/2014/main" id="{0A87F2D8-C35A-C553-A56A-8A5CC6CD39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5BFB1-82A9-A47C-334B-25AB9F18BEB8}"/>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219021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B113-E921-9E53-E065-B0B17BE402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02A05F-2C89-A5AA-E9B8-2750F57D42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01A01E-FADC-6952-E71D-2E5280A142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66903A-62D2-3D87-2DF2-136A5FEA9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C56502-EE98-A155-A83F-A271495C9E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2E04E8-FD32-6A15-0F5D-FCFE3F69BF13}"/>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8" name="Footer Placeholder 7">
            <a:extLst>
              <a:ext uri="{FF2B5EF4-FFF2-40B4-BE49-F238E27FC236}">
                <a16:creationId xmlns:a16="http://schemas.microsoft.com/office/drawing/2014/main" id="{F00FB415-101F-9F51-6987-0DC52A3CE9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B013A-BB64-DBFF-C8B1-C20A273AEC79}"/>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191690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9797-A662-9E53-D106-7CC64E5311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0C83F8-4990-CFF3-C867-8330FD68C0C9}"/>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4" name="Footer Placeholder 3">
            <a:extLst>
              <a:ext uri="{FF2B5EF4-FFF2-40B4-BE49-F238E27FC236}">
                <a16:creationId xmlns:a16="http://schemas.microsoft.com/office/drawing/2014/main" id="{5B4AA12D-B87E-2386-B148-5190F0B3C9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B8D872-61A5-7592-B502-39DD0195A304}"/>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125078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4A5212-05FC-89D7-8B24-1812986E4B2C}"/>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3" name="Footer Placeholder 2">
            <a:extLst>
              <a:ext uri="{FF2B5EF4-FFF2-40B4-BE49-F238E27FC236}">
                <a16:creationId xmlns:a16="http://schemas.microsoft.com/office/drawing/2014/main" id="{2A79D53B-09C2-C2C3-22B2-62BB88B540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899740-678D-5D3A-7AB0-73F44179D72B}"/>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4091342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300F-056F-2EF4-FF32-407B29F63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858E-5BC4-4084-9923-AC88CB451C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7A6920-A9FE-EF87-394E-5ED10D0A4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489A4-7871-08BF-45AB-06D2010E76B5}"/>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6" name="Footer Placeholder 5">
            <a:extLst>
              <a:ext uri="{FF2B5EF4-FFF2-40B4-BE49-F238E27FC236}">
                <a16:creationId xmlns:a16="http://schemas.microsoft.com/office/drawing/2014/main" id="{CB88401E-82E0-5506-0D78-E0E35EF484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9B3C1-97C7-9495-AF6F-546AF8AB9353}"/>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216901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CE36-0244-D75E-FCE8-33B897536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803633-7C19-4F13-9AC0-5480CEAFBC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62E1F1-3378-4739-E4A2-E0E7C90037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51A5DA-88E5-6DDF-73FE-B1E82E82008F}"/>
              </a:ext>
            </a:extLst>
          </p:cNvPr>
          <p:cNvSpPr>
            <a:spLocks noGrp="1"/>
          </p:cNvSpPr>
          <p:nvPr>
            <p:ph type="dt" sz="half" idx="10"/>
          </p:nvPr>
        </p:nvSpPr>
        <p:spPr/>
        <p:txBody>
          <a:bodyPr/>
          <a:lstStyle/>
          <a:p>
            <a:fld id="{2C66DE66-C8F2-4708-8716-5D0431F2C42F}" type="datetimeFigureOut">
              <a:rPr lang="en-US" smtClean="0"/>
              <a:t>10/8/2024</a:t>
            </a:fld>
            <a:endParaRPr lang="en-US"/>
          </a:p>
        </p:txBody>
      </p:sp>
      <p:sp>
        <p:nvSpPr>
          <p:cNvPr id="6" name="Footer Placeholder 5">
            <a:extLst>
              <a:ext uri="{FF2B5EF4-FFF2-40B4-BE49-F238E27FC236}">
                <a16:creationId xmlns:a16="http://schemas.microsoft.com/office/drawing/2014/main" id="{EA0D099F-84F7-0AF3-DD80-92CB3D75DE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AE325-C534-D808-A361-3AA7DAC70D91}"/>
              </a:ext>
            </a:extLst>
          </p:cNvPr>
          <p:cNvSpPr>
            <a:spLocks noGrp="1"/>
          </p:cNvSpPr>
          <p:nvPr>
            <p:ph type="sldNum" sz="quarter" idx="12"/>
          </p:nvPr>
        </p:nvSpPr>
        <p:spPr/>
        <p:txBody>
          <a:bodyPr/>
          <a:lstStyle/>
          <a:p>
            <a:fld id="{6B1457F9-552B-4C48-85ED-7633403D8FCB}" type="slidenum">
              <a:rPr lang="en-US" smtClean="0"/>
              <a:t>‹#›</a:t>
            </a:fld>
            <a:endParaRPr lang="en-US"/>
          </a:p>
        </p:txBody>
      </p:sp>
    </p:spTree>
    <p:extLst>
      <p:ext uri="{BB962C8B-B14F-4D97-AF65-F5344CB8AC3E}">
        <p14:creationId xmlns:p14="http://schemas.microsoft.com/office/powerpoint/2010/main" val="1010718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FE28D0-2F6C-BCED-ECF4-AC9AAFCA01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B39CC3-0E17-73D0-100D-A9196FDB5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6EC92-B647-56DC-8FAE-8AACD54E2D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6DE66-C8F2-4708-8716-5D0431F2C42F}" type="datetimeFigureOut">
              <a:rPr lang="en-US" smtClean="0"/>
              <a:t>10/8/2024</a:t>
            </a:fld>
            <a:endParaRPr lang="en-US"/>
          </a:p>
        </p:txBody>
      </p:sp>
      <p:sp>
        <p:nvSpPr>
          <p:cNvPr id="5" name="Footer Placeholder 4">
            <a:extLst>
              <a:ext uri="{FF2B5EF4-FFF2-40B4-BE49-F238E27FC236}">
                <a16:creationId xmlns:a16="http://schemas.microsoft.com/office/drawing/2014/main" id="{8AC98009-0C1A-9C29-23EC-CDB45B6739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F62F81-96CF-C580-0EBB-814B3D74A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457F9-552B-4C48-85ED-7633403D8FCB}" type="slidenum">
              <a:rPr lang="en-US" smtClean="0"/>
              <a:t>‹#›</a:t>
            </a:fld>
            <a:endParaRPr lang="en-US"/>
          </a:p>
        </p:txBody>
      </p:sp>
    </p:spTree>
    <p:extLst>
      <p:ext uri="{BB962C8B-B14F-4D97-AF65-F5344CB8AC3E}">
        <p14:creationId xmlns:p14="http://schemas.microsoft.com/office/powerpoint/2010/main" val="614894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1">
            <a:extLst>
              <a:ext uri="{FF2B5EF4-FFF2-40B4-BE49-F238E27FC236}">
                <a16:creationId xmlns:a16="http://schemas.microsoft.com/office/drawing/2014/main" id="{2D2CED39-A7CD-2B99-6705-6B153B85FE90}"/>
              </a:ext>
            </a:extLst>
          </p:cNvPr>
          <p:cNvSpPr txBox="1"/>
          <p:nvPr/>
        </p:nvSpPr>
        <p:spPr>
          <a:xfrm>
            <a:off x="1591994" y="1633185"/>
            <a:ext cx="9008012"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0" i="0" dirty="0">
                <a:effectLst/>
                <a:latin typeface="Arial" panose="020B0604020202020204" pitchFamily="34" charset="0"/>
              </a:rPr>
              <a:t>AGAC- All Gaps Are Covered</a:t>
            </a:r>
            <a:br>
              <a:rPr lang="en-US" sz="4000" dirty="0"/>
            </a:br>
            <a:r>
              <a:rPr lang="en-US" sz="4000" b="0" i="0" dirty="0">
                <a:effectLst/>
                <a:latin typeface="Arial" panose="020B0604020202020204" pitchFamily="34" charset="0"/>
              </a:rPr>
              <a:t>Sim2Real Using Contrastive Unpaired Translation and Multimodal Fusion</a:t>
            </a:r>
            <a:endParaRPr lang="en-US" sz="3200" b="1" i="0" u="none" strike="noStrike" cap="none" dirty="0">
              <a:solidFill>
                <a:schemeClr val="dk1"/>
              </a:solidFill>
              <a:latin typeface="Century Schoolbook"/>
              <a:ea typeface="Century Schoolbook"/>
              <a:cs typeface="Century Schoolbook"/>
              <a:sym typeface="Century Schoolbook"/>
            </a:endParaRPr>
          </a:p>
        </p:txBody>
      </p:sp>
      <p:sp>
        <p:nvSpPr>
          <p:cNvPr id="5" name="Google Shape;107;p1">
            <a:extLst>
              <a:ext uri="{FF2B5EF4-FFF2-40B4-BE49-F238E27FC236}">
                <a16:creationId xmlns:a16="http://schemas.microsoft.com/office/drawing/2014/main" id="{BD6D4400-7E25-8BB4-9136-ABA505D5016D}"/>
              </a:ext>
            </a:extLst>
          </p:cNvPr>
          <p:cNvSpPr/>
          <p:nvPr/>
        </p:nvSpPr>
        <p:spPr>
          <a:xfrm>
            <a:off x="3048000" y="4397932"/>
            <a:ext cx="6096000" cy="14157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latin typeface="Times New Roman"/>
                <a:cs typeface="Times New Roman"/>
                <a:sym typeface="Times New Roman"/>
              </a:rPr>
              <a:t>Alon Laron</a:t>
            </a:r>
          </a:p>
          <a:p>
            <a:pPr marL="0" marR="0" lvl="0" indent="0" algn="ctr" rtl="0">
              <a:spcBef>
                <a:spcPts val="0"/>
              </a:spcBef>
              <a:spcAft>
                <a:spcPts val="0"/>
              </a:spcAft>
              <a:buNone/>
            </a:pPr>
            <a:r>
              <a:rPr lang="en-US" sz="1800" dirty="0">
                <a:latin typeface="Times New Roman"/>
                <a:cs typeface="Times New Roman"/>
                <a:sym typeface="Times New Roman"/>
              </a:rPr>
              <a:t>Yarden Turgeman</a:t>
            </a:r>
          </a:p>
          <a:p>
            <a:pPr marL="0" marR="0" lvl="0" indent="0" algn="ctr" rtl="0">
              <a:spcBef>
                <a:spcPts val="0"/>
              </a:spcBef>
              <a:spcAft>
                <a:spcPts val="0"/>
              </a:spcAft>
              <a:buNone/>
            </a:pPr>
            <a:endParaRPr lang="en-US" dirty="0"/>
          </a:p>
          <a:p>
            <a:pPr marL="0" marR="0" lvl="0" indent="0" algn="ctr" rtl="0">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Deep Learning Course</a:t>
            </a:r>
          </a:p>
          <a:p>
            <a:pPr marL="0" marR="0" lvl="0" indent="0" algn="ctr" rtl="0">
              <a:spcBef>
                <a:spcPts val="0"/>
              </a:spcBef>
              <a:spcAft>
                <a:spcPts val="0"/>
              </a:spcAft>
              <a:buNone/>
            </a:pPr>
            <a:r>
              <a:rPr lang="en-US" sz="1800" dirty="0">
                <a:latin typeface="Times New Roman"/>
                <a:ea typeface="Times New Roman"/>
                <a:cs typeface="Times New Roman"/>
                <a:sym typeface="Times New Roman"/>
              </a:rPr>
              <a:t>Final Project Presentation</a:t>
            </a:r>
            <a:endParaRPr lang="en-US" sz="1800" b="0" i="0" u="none" strike="noStrike" cap="none" dirty="0">
              <a:solidFill>
                <a:schemeClr val="lt1"/>
              </a:solidFill>
              <a:latin typeface="Times New Roman"/>
              <a:ea typeface="Times New Roman"/>
              <a:cs typeface="Times New Roman"/>
              <a:sym typeface="Times New Roman"/>
            </a:endParaRPr>
          </a:p>
        </p:txBody>
      </p:sp>
      <p:pic>
        <p:nvPicPr>
          <p:cNvPr id="6" name="Google Shape;109;p1">
            <a:extLst>
              <a:ext uri="{FF2B5EF4-FFF2-40B4-BE49-F238E27FC236}">
                <a16:creationId xmlns:a16="http://schemas.microsoft.com/office/drawing/2014/main" id="{2242887C-A5E6-2CE8-95E0-9B2F2E81DE04}"/>
              </a:ext>
            </a:extLst>
          </p:cNvPr>
          <p:cNvPicPr preferRelativeResize="0"/>
          <p:nvPr/>
        </p:nvPicPr>
        <p:blipFill rotWithShape="1">
          <a:blip r:embed="rId2">
            <a:alphaModFix/>
          </a:blip>
          <a:srcRect/>
          <a:stretch/>
        </p:blipFill>
        <p:spPr>
          <a:xfrm>
            <a:off x="243523" y="-285385"/>
            <a:ext cx="2994819" cy="2327972"/>
          </a:xfrm>
          <a:prstGeom prst="rect">
            <a:avLst/>
          </a:prstGeom>
          <a:noFill/>
          <a:ln>
            <a:noFill/>
          </a:ln>
        </p:spPr>
      </p:pic>
    </p:spTree>
    <p:extLst>
      <p:ext uri="{BB962C8B-B14F-4D97-AF65-F5344CB8AC3E}">
        <p14:creationId xmlns:p14="http://schemas.microsoft.com/office/powerpoint/2010/main" val="789905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66E4-A6EF-7CF7-42D8-11C7B7315464}"/>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Experiments – FusiMod </a:t>
            </a:r>
          </a:p>
        </p:txBody>
      </p:sp>
      <p:sp>
        <p:nvSpPr>
          <p:cNvPr id="8" name="Content Placeholder 2">
            <a:extLst>
              <a:ext uri="{FF2B5EF4-FFF2-40B4-BE49-F238E27FC236}">
                <a16:creationId xmlns:a16="http://schemas.microsoft.com/office/drawing/2014/main" id="{44052B59-E6A0-5FB7-5D30-A762A23D397A}"/>
              </a:ext>
            </a:extLst>
          </p:cNvPr>
          <p:cNvSpPr txBox="1">
            <a:spLocks/>
          </p:cNvSpPr>
          <p:nvPr/>
        </p:nvSpPr>
        <p:spPr>
          <a:xfrm>
            <a:off x="138521" y="1758562"/>
            <a:ext cx="9136108" cy="49738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2,000 paired images used for training, subset from the 10,000 unpaired images. </a:t>
            </a:r>
          </a:p>
          <a:p>
            <a:r>
              <a:rPr lang="en-US" sz="1800" dirty="0"/>
              <a:t>The two best models are shown after hyper-parameter tuning</a:t>
            </a:r>
          </a:p>
          <a:p>
            <a:r>
              <a:rPr lang="en-US" sz="1800" dirty="0"/>
              <a:t>FID and RMSE were used to evaluate models</a:t>
            </a:r>
          </a:p>
          <a:p>
            <a:r>
              <a:rPr lang="en-US" sz="1800" dirty="0"/>
              <a:t>Epochs: 100, Batch size: 32, Learning rate: 0.01</a:t>
            </a:r>
          </a:p>
          <a:p>
            <a:r>
              <a:rPr lang="en-US" sz="1800" dirty="0"/>
              <a:t>Best model is highlighted</a:t>
            </a:r>
          </a:p>
          <a:p>
            <a:endParaRPr lang="en-US" sz="1800" dirty="0"/>
          </a:p>
          <a:p>
            <a:endParaRPr lang="en-US" sz="1800" dirty="0"/>
          </a:p>
          <a:p>
            <a:pPr marL="0" indent="0">
              <a:buNone/>
            </a:pPr>
            <a:endParaRPr lang="en-US" sz="1800" dirty="0"/>
          </a:p>
          <a:p>
            <a:pPr marL="0" indent="0">
              <a:buNone/>
            </a:pPr>
            <a:endParaRPr lang="en-US" sz="1800" dirty="0"/>
          </a:p>
          <a:p>
            <a:endParaRPr lang="en-US" sz="1800" dirty="0"/>
          </a:p>
          <a:p>
            <a:endParaRPr lang="en-US" sz="1800" dirty="0"/>
          </a:p>
          <a:p>
            <a:endParaRPr lang="en-US" sz="1800" dirty="0"/>
          </a:p>
          <a:p>
            <a:pPr marL="0" indent="0">
              <a:buNone/>
            </a:pPr>
            <a:r>
              <a:rPr lang="en-US" sz="1800" dirty="0"/>
              <a:t>*Not all experiments done are presented</a:t>
            </a:r>
          </a:p>
        </p:txBody>
      </p:sp>
      <p:pic>
        <p:nvPicPr>
          <p:cNvPr id="10" name="Picture 9">
            <a:extLst>
              <a:ext uri="{FF2B5EF4-FFF2-40B4-BE49-F238E27FC236}">
                <a16:creationId xmlns:a16="http://schemas.microsoft.com/office/drawing/2014/main" id="{E28F9980-4640-B03C-A32B-24DF68A128BE}"/>
              </a:ext>
            </a:extLst>
          </p:cNvPr>
          <p:cNvPicPr>
            <a:picLocks noChangeAspect="1"/>
          </p:cNvPicPr>
          <p:nvPr/>
        </p:nvPicPr>
        <p:blipFill>
          <a:blip r:embed="rId3"/>
          <a:stretch>
            <a:fillRect/>
          </a:stretch>
        </p:blipFill>
        <p:spPr>
          <a:xfrm>
            <a:off x="2028257" y="4358335"/>
            <a:ext cx="8135485" cy="914528"/>
          </a:xfrm>
          <a:prstGeom prst="rect">
            <a:avLst/>
          </a:prstGeom>
        </p:spPr>
      </p:pic>
      <p:sp>
        <p:nvSpPr>
          <p:cNvPr id="9" name="Rectangle 8">
            <a:extLst>
              <a:ext uri="{FF2B5EF4-FFF2-40B4-BE49-F238E27FC236}">
                <a16:creationId xmlns:a16="http://schemas.microsoft.com/office/drawing/2014/main" id="{3CB39077-A14B-4621-3F6D-7B095C517FE9}"/>
              </a:ext>
            </a:extLst>
          </p:cNvPr>
          <p:cNvSpPr/>
          <p:nvPr/>
        </p:nvSpPr>
        <p:spPr>
          <a:xfrm>
            <a:off x="2082139" y="4741738"/>
            <a:ext cx="7959477" cy="131713"/>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886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66E4-A6EF-7CF7-42D8-11C7B7315464}"/>
              </a:ext>
            </a:extLst>
          </p:cNvPr>
          <p:cNvSpPr>
            <a:spLocks noGrp="1"/>
          </p:cNvSpPr>
          <p:nvPr>
            <p:ph type="title"/>
          </p:nvPr>
        </p:nvSpPr>
        <p:spPr>
          <a:xfrm>
            <a:off x="699714" y="353160"/>
            <a:ext cx="7630370" cy="898581"/>
          </a:xfrm>
        </p:spPr>
        <p:txBody>
          <a:bodyPr vert="horz" lIns="91440" tIns="45720" rIns="91440" bIns="45720" rtlCol="0" anchor="ctr">
            <a:normAutofit/>
          </a:bodyPr>
          <a:lstStyle/>
          <a:p>
            <a:r>
              <a:rPr lang="en-US" sz="4000" dirty="0">
                <a:solidFill>
                  <a:srgbClr val="FFFFFF"/>
                </a:solidFill>
              </a:rPr>
              <a:t>Experiments – Solution evaluation </a:t>
            </a:r>
          </a:p>
        </p:txBody>
      </p:sp>
      <p:sp>
        <p:nvSpPr>
          <p:cNvPr id="8" name="Content Placeholder 2">
            <a:extLst>
              <a:ext uri="{FF2B5EF4-FFF2-40B4-BE49-F238E27FC236}">
                <a16:creationId xmlns:a16="http://schemas.microsoft.com/office/drawing/2014/main" id="{44052B59-E6A0-5FB7-5D30-A762A23D397A}"/>
              </a:ext>
            </a:extLst>
          </p:cNvPr>
          <p:cNvSpPr txBox="1">
            <a:spLocks/>
          </p:cNvSpPr>
          <p:nvPr/>
        </p:nvSpPr>
        <p:spPr>
          <a:xfrm>
            <a:off x="138521" y="1758563"/>
            <a:ext cx="9136108" cy="3139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best models where chosen, 5000 simulation images and numerical data where input to the SRC and then to the FusiMod </a:t>
            </a:r>
          </a:p>
          <a:p>
            <a:r>
              <a:rPr lang="en-US" sz="1800" dirty="0"/>
              <a:t>RMSE was used for evaluation</a:t>
            </a:r>
          </a:p>
          <a:p>
            <a:r>
              <a:rPr lang="en-US" sz="1800" dirty="0"/>
              <a:t>Epochs: 20, Batch size: 16, Learning rate: 0.001</a:t>
            </a:r>
          </a:p>
          <a:p>
            <a:endParaRPr lang="en-US" sz="1800" dirty="0"/>
          </a:p>
          <a:p>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4D2697C1-65FE-C762-6D4B-3176E575A7B6}"/>
              </a:ext>
            </a:extLst>
          </p:cNvPr>
          <p:cNvPicPr>
            <a:picLocks noChangeAspect="1"/>
          </p:cNvPicPr>
          <p:nvPr/>
        </p:nvPicPr>
        <p:blipFill>
          <a:blip r:embed="rId3"/>
          <a:stretch>
            <a:fillRect/>
          </a:stretch>
        </p:blipFill>
        <p:spPr>
          <a:xfrm>
            <a:off x="-2" y="4006197"/>
            <a:ext cx="6516009" cy="1543265"/>
          </a:xfrm>
          <a:prstGeom prst="rect">
            <a:avLst/>
          </a:prstGeom>
        </p:spPr>
      </p:pic>
      <p:pic>
        <p:nvPicPr>
          <p:cNvPr id="5" name="Picture 4" descr="A diagram of a computer&#10;&#10;Description automatically generated">
            <a:extLst>
              <a:ext uri="{FF2B5EF4-FFF2-40B4-BE49-F238E27FC236}">
                <a16:creationId xmlns:a16="http://schemas.microsoft.com/office/drawing/2014/main" id="{07546C83-7010-2052-AE3C-E885B8E09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872" y="3155182"/>
            <a:ext cx="5192475" cy="3245296"/>
          </a:xfrm>
          <a:prstGeom prst="rect">
            <a:avLst/>
          </a:prstGeom>
        </p:spPr>
      </p:pic>
    </p:spTree>
    <p:extLst>
      <p:ext uri="{BB962C8B-B14F-4D97-AF65-F5344CB8AC3E}">
        <p14:creationId xmlns:p14="http://schemas.microsoft.com/office/powerpoint/2010/main" val="3291461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66E4-A6EF-7CF7-42D8-11C7B7315464}"/>
              </a:ext>
            </a:extLst>
          </p:cNvPr>
          <p:cNvSpPr>
            <a:spLocks noGrp="1"/>
          </p:cNvSpPr>
          <p:nvPr>
            <p:ph type="title"/>
          </p:nvPr>
        </p:nvSpPr>
        <p:spPr>
          <a:xfrm>
            <a:off x="699714" y="353160"/>
            <a:ext cx="7630370" cy="898581"/>
          </a:xfrm>
        </p:spPr>
        <p:txBody>
          <a:bodyPr vert="horz" lIns="91440" tIns="45720" rIns="91440" bIns="45720" rtlCol="0" anchor="ctr">
            <a:normAutofit/>
          </a:bodyPr>
          <a:lstStyle/>
          <a:p>
            <a:r>
              <a:rPr lang="en-US" sz="4000" dirty="0">
                <a:solidFill>
                  <a:srgbClr val="FFFFFF"/>
                </a:solidFill>
              </a:rPr>
              <a:t>Solution evaluation – New sensor</a:t>
            </a:r>
          </a:p>
        </p:txBody>
      </p:sp>
      <p:sp>
        <p:nvSpPr>
          <p:cNvPr id="8" name="Content Placeholder 2">
            <a:extLst>
              <a:ext uri="{FF2B5EF4-FFF2-40B4-BE49-F238E27FC236}">
                <a16:creationId xmlns:a16="http://schemas.microsoft.com/office/drawing/2014/main" id="{44052B59-E6A0-5FB7-5D30-A762A23D397A}"/>
              </a:ext>
            </a:extLst>
          </p:cNvPr>
          <p:cNvSpPr txBox="1">
            <a:spLocks/>
          </p:cNvSpPr>
          <p:nvPr/>
        </p:nvSpPr>
        <p:spPr>
          <a:xfrm>
            <a:off x="138521" y="1758563"/>
            <a:ext cx="9136108" cy="3139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best models where chosen, 7000 </a:t>
            </a:r>
            <a:r>
              <a:rPr lang="en-US" sz="1800" b="1" dirty="0"/>
              <a:t>new </a:t>
            </a:r>
            <a:r>
              <a:rPr lang="en-US" sz="1800" dirty="0"/>
              <a:t>simulation images and numerical data where input to the SRC and then to the FusiMod</a:t>
            </a:r>
          </a:p>
          <a:p>
            <a:r>
              <a:rPr lang="en-US" sz="1800" b="1" dirty="0"/>
              <a:t>The models were not trained on this data</a:t>
            </a:r>
          </a:p>
          <a:p>
            <a:r>
              <a:rPr lang="en-US" sz="1800" dirty="0"/>
              <a:t>RMSE was used for evaluation</a:t>
            </a:r>
          </a:p>
          <a:p>
            <a:r>
              <a:rPr lang="en-US" sz="1800" dirty="0"/>
              <a:t>Epochs: 20, Batch size: 16, Learning rate: 0.001</a:t>
            </a:r>
          </a:p>
          <a:p>
            <a:endParaRPr lang="en-US" sz="1800" dirty="0"/>
          </a:p>
          <a:p>
            <a:endParaRPr lang="en-US" sz="1800" dirty="0"/>
          </a:p>
          <a:p>
            <a:pPr marL="0" indent="0">
              <a:buNone/>
            </a:pPr>
            <a:endParaRPr lang="en-US" sz="1800" dirty="0"/>
          </a:p>
        </p:txBody>
      </p:sp>
      <p:pic>
        <p:nvPicPr>
          <p:cNvPr id="5" name="Picture 4" descr="A diagram of a computer&#10;&#10;Description automatically generated">
            <a:extLst>
              <a:ext uri="{FF2B5EF4-FFF2-40B4-BE49-F238E27FC236}">
                <a16:creationId xmlns:a16="http://schemas.microsoft.com/office/drawing/2014/main" id="{07546C83-7010-2052-AE3C-E885B8E09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1004" y="3000046"/>
            <a:ext cx="5192475" cy="3245296"/>
          </a:xfrm>
          <a:prstGeom prst="rect">
            <a:avLst/>
          </a:prstGeom>
        </p:spPr>
      </p:pic>
      <p:pic>
        <p:nvPicPr>
          <p:cNvPr id="6" name="Picture 5">
            <a:extLst>
              <a:ext uri="{FF2B5EF4-FFF2-40B4-BE49-F238E27FC236}">
                <a16:creationId xmlns:a16="http://schemas.microsoft.com/office/drawing/2014/main" id="{A16FE1AB-E7E5-D6DC-B54B-2F35062A711B}"/>
              </a:ext>
            </a:extLst>
          </p:cNvPr>
          <p:cNvPicPr>
            <a:picLocks noChangeAspect="1"/>
          </p:cNvPicPr>
          <p:nvPr/>
        </p:nvPicPr>
        <p:blipFill>
          <a:blip r:embed="rId4"/>
          <a:stretch>
            <a:fillRect/>
          </a:stretch>
        </p:blipFill>
        <p:spPr>
          <a:xfrm>
            <a:off x="0" y="4111865"/>
            <a:ext cx="6916115" cy="1571844"/>
          </a:xfrm>
          <a:prstGeom prst="rect">
            <a:avLst/>
          </a:prstGeom>
        </p:spPr>
      </p:pic>
    </p:spTree>
    <p:extLst>
      <p:ext uri="{BB962C8B-B14F-4D97-AF65-F5344CB8AC3E}">
        <p14:creationId xmlns:p14="http://schemas.microsoft.com/office/powerpoint/2010/main" val="270649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6E5615B-6F09-8A46-B99B-40CEFE65D4E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Conclusions</a:t>
            </a:r>
          </a:p>
        </p:txBody>
      </p:sp>
      <p:sp>
        <p:nvSpPr>
          <p:cNvPr id="3" name="Content Placeholder 2">
            <a:extLst>
              <a:ext uri="{FF2B5EF4-FFF2-40B4-BE49-F238E27FC236}">
                <a16:creationId xmlns:a16="http://schemas.microsoft.com/office/drawing/2014/main" id="{7B0A79EB-51F8-4C99-B354-AF6E0E3CE727}"/>
              </a:ext>
            </a:extLst>
          </p:cNvPr>
          <p:cNvSpPr txBox="1">
            <a:spLocks/>
          </p:cNvSpPr>
          <p:nvPr/>
        </p:nvSpPr>
        <p:spPr>
          <a:xfrm>
            <a:off x="4143840" y="1513908"/>
            <a:ext cx="7590957" cy="39423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Both images and numerical data play a crucial role in the succuss of a model to preform well in a real-world environment </a:t>
            </a:r>
          </a:p>
          <a:p>
            <a:r>
              <a:rPr lang="en-US" sz="2000" dirty="0"/>
              <a:t>FusiMod showed similar improvement to the results when compared to SRC model</a:t>
            </a:r>
          </a:p>
          <a:p>
            <a:r>
              <a:rPr lang="en-US" sz="2000" dirty="0"/>
              <a:t>Combination of image domain adaptation and numerical adaptation showed better results</a:t>
            </a:r>
          </a:p>
          <a:p>
            <a:r>
              <a:rPr lang="en-US" sz="2000" dirty="0"/>
              <a:t>The model learned to generalize to new a sensors</a:t>
            </a:r>
          </a:p>
          <a:p>
            <a:endParaRPr lang="en-US" sz="2000" dirty="0"/>
          </a:p>
          <a:p>
            <a:pPr marL="0" indent="0">
              <a:buNone/>
            </a:pPr>
            <a:endParaRPr lang="en-US" sz="2000" dirty="0"/>
          </a:p>
        </p:txBody>
      </p:sp>
    </p:spTree>
    <p:extLst>
      <p:ext uri="{BB962C8B-B14F-4D97-AF65-F5344CB8AC3E}">
        <p14:creationId xmlns:p14="http://schemas.microsoft.com/office/powerpoint/2010/main" val="3935799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1FCFFC-3D04-5BCB-CBBD-70C15F8AE598}"/>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Questions?</a:t>
            </a:r>
          </a:p>
        </p:txBody>
      </p:sp>
      <p:sp>
        <p:nvSpPr>
          <p:cNvPr id="3" name="Content Placeholder 2">
            <a:extLst>
              <a:ext uri="{FF2B5EF4-FFF2-40B4-BE49-F238E27FC236}">
                <a16:creationId xmlns:a16="http://schemas.microsoft.com/office/drawing/2014/main" id="{B9275140-4158-38AB-2338-3FBC519D5F9B}"/>
              </a:ext>
            </a:extLst>
          </p:cNvPr>
          <p:cNvSpPr>
            <a:spLocks noGrp="1"/>
          </p:cNvSpPr>
          <p:nvPr>
            <p:ph idx="1"/>
          </p:nvPr>
        </p:nvSpPr>
        <p:spPr>
          <a:xfrm>
            <a:off x="6503158" y="649480"/>
            <a:ext cx="4862447" cy="5546047"/>
          </a:xfrm>
        </p:spPr>
        <p:txBody>
          <a:bodyPr anchor="ctr">
            <a:normAutofit/>
          </a:bodyPr>
          <a:lstStyle/>
          <a:p>
            <a:pPr marL="0" indent="0" algn="ctr">
              <a:buNone/>
            </a:pPr>
            <a:r>
              <a:rPr lang="en-US" sz="2000" dirty="0"/>
              <a:t>Deep Learning Course – Final Project</a:t>
            </a:r>
          </a:p>
          <a:p>
            <a:pPr marL="0" indent="0" algn="ctr">
              <a:buNone/>
            </a:pPr>
            <a:endParaRPr lang="en-US" sz="2000" dirty="0"/>
          </a:p>
          <a:p>
            <a:pPr marL="0" indent="0" algn="ctr">
              <a:buNone/>
            </a:pPr>
            <a:endParaRPr lang="en-US" sz="2000" dirty="0"/>
          </a:p>
          <a:p>
            <a:pPr marL="0" indent="0" algn="ctr">
              <a:buNone/>
            </a:pPr>
            <a:endParaRPr lang="en-US" sz="2000" dirty="0"/>
          </a:p>
          <a:p>
            <a:pPr marL="0" indent="0" algn="ctr">
              <a:buNone/>
            </a:pPr>
            <a:r>
              <a:rPr lang="en-US" sz="2000" dirty="0"/>
              <a:t>Alon Laron</a:t>
            </a:r>
          </a:p>
          <a:p>
            <a:pPr marL="0" indent="0" algn="ctr">
              <a:buNone/>
            </a:pPr>
            <a:r>
              <a:rPr lang="en-US" sz="2000" dirty="0"/>
              <a:t>Yarden Turgeman</a:t>
            </a:r>
          </a:p>
        </p:txBody>
      </p:sp>
      <p:pic>
        <p:nvPicPr>
          <p:cNvPr id="4" name="Google Shape;109;p1">
            <a:extLst>
              <a:ext uri="{FF2B5EF4-FFF2-40B4-BE49-F238E27FC236}">
                <a16:creationId xmlns:a16="http://schemas.microsoft.com/office/drawing/2014/main" id="{11908C87-2B1A-6782-D8A4-C5BFD41D395A}"/>
              </a:ext>
            </a:extLst>
          </p:cNvPr>
          <p:cNvPicPr preferRelativeResize="0"/>
          <p:nvPr/>
        </p:nvPicPr>
        <p:blipFill rotWithShape="1">
          <a:blip r:embed="rId3">
            <a:alphaModFix/>
          </a:blip>
          <a:srcRect/>
          <a:stretch/>
        </p:blipFill>
        <p:spPr>
          <a:xfrm>
            <a:off x="9205323" y="-113700"/>
            <a:ext cx="2994819" cy="2327972"/>
          </a:xfrm>
          <a:prstGeom prst="rect">
            <a:avLst/>
          </a:prstGeom>
          <a:noFill/>
          <a:ln>
            <a:noFill/>
          </a:ln>
        </p:spPr>
      </p:pic>
    </p:spTree>
    <p:extLst>
      <p:ext uri="{BB962C8B-B14F-4D97-AF65-F5344CB8AC3E}">
        <p14:creationId xmlns:p14="http://schemas.microsoft.com/office/powerpoint/2010/main" val="4002085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C48EE-897B-091E-BAAC-B8C9C2FA3D34}"/>
              </a:ext>
            </a:extLst>
          </p:cNvPr>
          <p:cNvSpPr>
            <a:spLocks noGrp="1"/>
          </p:cNvSpPr>
          <p:nvPr>
            <p:ph type="title"/>
          </p:nvPr>
        </p:nvSpPr>
        <p:spPr>
          <a:xfrm>
            <a:off x="1136397" y="502020"/>
            <a:ext cx="5323715" cy="1642970"/>
          </a:xfrm>
        </p:spPr>
        <p:txBody>
          <a:bodyPr anchor="b">
            <a:normAutofit/>
          </a:bodyPr>
          <a:lstStyle/>
          <a:p>
            <a:r>
              <a:rPr lang="en-US" sz="4000"/>
              <a:t>Introduction</a:t>
            </a:r>
          </a:p>
        </p:txBody>
      </p:sp>
      <p:sp>
        <p:nvSpPr>
          <p:cNvPr id="3" name="Content Placeholder 2">
            <a:extLst>
              <a:ext uri="{FF2B5EF4-FFF2-40B4-BE49-F238E27FC236}">
                <a16:creationId xmlns:a16="http://schemas.microsoft.com/office/drawing/2014/main" id="{73131855-3F94-66FA-864C-88D058D58790}"/>
              </a:ext>
            </a:extLst>
          </p:cNvPr>
          <p:cNvSpPr>
            <a:spLocks noGrp="1"/>
          </p:cNvSpPr>
          <p:nvPr>
            <p:ph idx="1"/>
          </p:nvPr>
        </p:nvSpPr>
        <p:spPr>
          <a:xfrm>
            <a:off x="200967" y="2250832"/>
            <a:ext cx="6259145" cy="3690146"/>
          </a:xfrm>
        </p:spPr>
        <p:txBody>
          <a:bodyPr anchor="t">
            <a:normAutofit/>
          </a:bodyPr>
          <a:lstStyle/>
          <a:p>
            <a:pPr marL="0" indent="0">
              <a:lnSpc>
                <a:spcPct val="150000"/>
              </a:lnSpc>
              <a:buNone/>
            </a:pPr>
            <a:r>
              <a:rPr lang="en-US" sz="2000" dirty="0"/>
              <a:t>In today's world, robotic systems relies on DL models trained on simulation data, these models usually underperforms in a real-world environment, our work aims to tackle the sim2real gap with a novel approach utilizing Contrastive Unpaired Translation(CUT) for image translation and </a:t>
            </a:r>
            <a:r>
              <a:rPr lang="en-US" sz="2000" dirty="0" err="1"/>
              <a:t>taylor</a:t>
            </a:r>
            <a:r>
              <a:rPr lang="en-US" sz="2000" dirty="0"/>
              <a:t>-made Fusion Model (FusiMod)   </a:t>
            </a:r>
          </a:p>
        </p:txBody>
      </p:sp>
      <p:sp>
        <p:nvSpPr>
          <p:cNvPr id="20" name="Rectangle 1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47C799C-0B29-D497-E615-4DDB205FE5F3}"/>
              </a:ext>
            </a:extLst>
          </p:cNvPr>
          <p:cNvGrpSpPr/>
          <p:nvPr/>
        </p:nvGrpSpPr>
        <p:grpSpPr>
          <a:xfrm>
            <a:off x="7386406" y="909081"/>
            <a:ext cx="3549651" cy="5071731"/>
            <a:chOff x="7464938" y="522549"/>
            <a:chExt cx="3498872" cy="4999178"/>
          </a:xfrm>
        </p:grpSpPr>
        <p:pic>
          <p:nvPicPr>
            <p:cNvPr id="4" name="Google Shape;115;p2">
              <a:extLst>
                <a:ext uri="{FF2B5EF4-FFF2-40B4-BE49-F238E27FC236}">
                  <a16:creationId xmlns:a16="http://schemas.microsoft.com/office/drawing/2014/main" id="{298AD0D0-32B6-A7AE-D7AD-CCF67F2B1441}"/>
                </a:ext>
              </a:extLst>
            </p:cNvPr>
            <p:cNvPicPr preferRelativeResize="0"/>
            <p:nvPr/>
          </p:nvPicPr>
          <p:blipFill rotWithShape="1">
            <a:blip r:embed="rId3">
              <a:alphaModFix/>
            </a:blip>
            <a:srcRect/>
            <a:stretch/>
          </p:blipFill>
          <p:spPr>
            <a:xfrm>
              <a:off x="7464938" y="522549"/>
              <a:ext cx="3498872" cy="4923668"/>
            </a:xfrm>
            <a:prstGeom prst="rect">
              <a:avLst/>
            </a:prstGeom>
            <a:noFill/>
            <a:ln>
              <a:noFill/>
            </a:ln>
          </p:spPr>
        </p:pic>
        <p:pic>
          <p:nvPicPr>
            <p:cNvPr id="6" name="Picture 5" descr="A collage of multiple images of different colors&#10;&#10;Description automatically generated">
              <a:extLst>
                <a:ext uri="{FF2B5EF4-FFF2-40B4-BE49-F238E27FC236}">
                  <a16:creationId xmlns:a16="http://schemas.microsoft.com/office/drawing/2014/main" id="{E7B74E01-2D24-6ADD-A6F2-306C1738EEC4}"/>
                </a:ext>
              </a:extLst>
            </p:cNvPr>
            <p:cNvPicPr>
              <a:picLocks noChangeAspect="1"/>
            </p:cNvPicPr>
            <p:nvPr/>
          </p:nvPicPr>
          <p:blipFill rotWithShape="1">
            <a:blip r:embed="rId4">
              <a:extLst>
                <a:ext uri="{28A0092B-C50C-407E-A947-70E740481C1C}">
                  <a14:useLocalDpi xmlns:a14="http://schemas.microsoft.com/office/drawing/2010/main" val="0"/>
                </a:ext>
              </a:extLst>
            </a:blip>
            <a:srcRect l="25496" t="3548" r="51132" b="74311"/>
            <a:stretch/>
          </p:blipFill>
          <p:spPr>
            <a:xfrm>
              <a:off x="7564636" y="4026510"/>
              <a:ext cx="1478695" cy="1495217"/>
            </a:xfrm>
            <a:prstGeom prst="rect">
              <a:avLst/>
            </a:prstGeom>
          </p:spPr>
        </p:pic>
        <p:pic>
          <p:nvPicPr>
            <p:cNvPr id="7" name="Picture 6" descr="A collage of multiple images of different colors&#10;&#10;Description automatically generated">
              <a:extLst>
                <a:ext uri="{FF2B5EF4-FFF2-40B4-BE49-F238E27FC236}">
                  <a16:creationId xmlns:a16="http://schemas.microsoft.com/office/drawing/2014/main" id="{CB864F35-3A4D-F387-915F-0A64093E9169}"/>
                </a:ext>
              </a:extLst>
            </p:cNvPr>
            <p:cNvPicPr>
              <a:picLocks noChangeAspect="1"/>
            </p:cNvPicPr>
            <p:nvPr/>
          </p:nvPicPr>
          <p:blipFill rotWithShape="1">
            <a:blip r:embed="rId4">
              <a:extLst>
                <a:ext uri="{28A0092B-C50C-407E-A947-70E740481C1C}">
                  <a14:useLocalDpi xmlns:a14="http://schemas.microsoft.com/office/drawing/2010/main" val="0"/>
                </a:ext>
              </a:extLst>
            </a:blip>
            <a:srcRect l="25894" t="52244" r="50734" b="25615"/>
            <a:stretch/>
          </p:blipFill>
          <p:spPr>
            <a:xfrm>
              <a:off x="7659149" y="906303"/>
              <a:ext cx="1385193" cy="1400670"/>
            </a:xfrm>
            <a:prstGeom prst="rect">
              <a:avLst/>
            </a:prstGeom>
          </p:spPr>
        </p:pic>
        <p:cxnSp>
          <p:nvCxnSpPr>
            <p:cNvPr id="9" name="Straight Connector 8">
              <a:extLst>
                <a:ext uri="{FF2B5EF4-FFF2-40B4-BE49-F238E27FC236}">
                  <a16:creationId xmlns:a16="http://schemas.microsoft.com/office/drawing/2014/main" id="{F294C9F5-EF6A-50CE-8C1D-58D756B491EE}"/>
                </a:ext>
              </a:extLst>
            </p:cNvPr>
            <p:cNvCxnSpPr>
              <a:cxnSpLocks/>
            </p:cNvCxnSpPr>
            <p:nvPr/>
          </p:nvCxnSpPr>
          <p:spPr>
            <a:xfrm flipH="1" flipV="1">
              <a:off x="8506437" y="1946246"/>
              <a:ext cx="529516" cy="234892"/>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867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C48EE-897B-091E-BAAC-B8C9C2FA3D34}"/>
              </a:ext>
            </a:extLst>
          </p:cNvPr>
          <p:cNvSpPr>
            <a:spLocks noGrp="1"/>
          </p:cNvSpPr>
          <p:nvPr>
            <p:ph type="title"/>
          </p:nvPr>
        </p:nvSpPr>
        <p:spPr>
          <a:xfrm>
            <a:off x="1126349" y="-27962"/>
            <a:ext cx="5323715" cy="1103523"/>
          </a:xfrm>
        </p:spPr>
        <p:txBody>
          <a:bodyPr anchor="b">
            <a:normAutofit/>
          </a:bodyPr>
          <a:lstStyle/>
          <a:p>
            <a:r>
              <a:rPr lang="en-US" sz="4000" dirty="0"/>
              <a:t>The System</a:t>
            </a:r>
          </a:p>
        </p:txBody>
      </p:sp>
      <p:sp>
        <p:nvSpPr>
          <p:cNvPr id="3" name="Content Placeholder 2">
            <a:extLst>
              <a:ext uri="{FF2B5EF4-FFF2-40B4-BE49-F238E27FC236}">
                <a16:creationId xmlns:a16="http://schemas.microsoft.com/office/drawing/2014/main" id="{73131855-3F94-66FA-864C-88D058D58790}"/>
              </a:ext>
            </a:extLst>
          </p:cNvPr>
          <p:cNvSpPr>
            <a:spLocks noGrp="1"/>
          </p:cNvSpPr>
          <p:nvPr>
            <p:ph idx="1"/>
          </p:nvPr>
        </p:nvSpPr>
        <p:spPr>
          <a:xfrm>
            <a:off x="231938" y="1049159"/>
            <a:ext cx="6662056" cy="2794810"/>
          </a:xfrm>
        </p:spPr>
        <p:txBody>
          <a:bodyPr anchor="t">
            <a:normAutofit lnSpcReduction="10000"/>
          </a:bodyPr>
          <a:lstStyle/>
          <a:p>
            <a:pPr marL="0" marR="0" lvl="0" indent="0" algn="just" rtl="0">
              <a:lnSpc>
                <a:spcPct val="150000"/>
              </a:lnSpc>
              <a:spcBef>
                <a:spcPts val="0"/>
              </a:spcBef>
              <a:spcAft>
                <a:spcPts val="0"/>
              </a:spcAft>
              <a:buNone/>
            </a:pPr>
            <a:r>
              <a:rPr lang="en-US" sz="1800" b="0" i="0" u="none" strike="noStrike" cap="none" dirty="0" err="1">
                <a:solidFill>
                  <a:schemeClr val="dk1"/>
                </a:solidFill>
                <a:ea typeface="Times New Roman"/>
                <a:cs typeface="Times New Roman"/>
                <a:sym typeface="Times New Roman"/>
              </a:rPr>
              <a:t>AllSight</a:t>
            </a:r>
            <a:r>
              <a:rPr lang="en-US" sz="1800" b="0" i="0" u="none" strike="noStrike" cap="none" dirty="0">
                <a:solidFill>
                  <a:schemeClr val="dk1"/>
                </a:solidFill>
                <a:ea typeface="Times New Roman"/>
                <a:cs typeface="Times New Roman"/>
                <a:sym typeface="Times New Roman"/>
              </a:rPr>
              <a:t> sensor is optical-based tactile sensor typically uses an internal camera to track the deformation of a soft elastomer upon contact with an object.</a:t>
            </a:r>
            <a:endParaRPr lang="en-US" sz="1800" dirty="0"/>
          </a:p>
          <a:p>
            <a:pPr marL="0" marR="0" lvl="0" indent="0" algn="just" rtl="0">
              <a:lnSpc>
                <a:spcPct val="150000"/>
              </a:lnSpc>
              <a:spcBef>
                <a:spcPts val="0"/>
              </a:spcBef>
              <a:spcAft>
                <a:spcPts val="0"/>
              </a:spcAft>
              <a:buNone/>
            </a:pPr>
            <a:r>
              <a:rPr lang="en-US" sz="1800" b="0" i="0" u="none" strike="noStrike" cap="none" dirty="0">
                <a:solidFill>
                  <a:schemeClr val="dk1"/>
                </a:solidFill>
                <a:ea typeface="Times New Roman"/>
                <a:cs typeface="Times New Roman"/>
                <a:sym typeface="Times New Roman"/>
              </a:rPr>
              <a:t>Actual data was gathered with a robotic arm making contact with the surface of the </a:t>
            </a:r>
            <a:r>
              <a:rPr lang="en-US" sz="1800" b="0" i="0" u="none" strike="noStrike" cap="none" dirty="0" err="1">
                <a:solidFill>
                  <a:schemeClr val="dk1"/>
                </a:solidFill>
                <a:ea typeface="Times New Roman"/>
                <a:cs typeface="Times New Roman"/>
                <a:sym typeface="Times New Roman"/>
              </a:rPr>
              <a:t>AllSight</a:t>
            </a:r>
            <a:r>
              <a:rPr lang="en-US" sz="1800" b="0" i="0" u="none" strike="noStrike" cap="none" dirty="0">
                <a:solidFill>
                  <a:schemeClr val="dk1"/>
                </a:solidFill>
                <a:ea typeface="Times New Roman"/>
                <a:cs typeface="Times New Roman"/>
                <a:sym typeface="Times New Roman"/>
              </a:rPr>
              <a:t> sensor. The simulated data was obtained through the TACTO, a physics-engine simulator for optical-based tactile sensors.</a:t>
            </a:r>
            <a:endParaRPr lang="en-US" sz="1800" dirty="0"/>
          </a:p>
        </p:txBody>
      </p:sp>
      <p:sp>
        <p:nvSpPr>
          <p:cNvPr id="20" name="Rectangle 1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47118A2-BC30-B95F-1571-183B709BF62C}"/>
              </a:ext>
            </a:extLst>
          </p:cNvPr>
          <p:cNvGrpSpPr/>
          <p:nvPr/>
        </p:nvGrpSpPr>
        <p:grpSpPr>
          <a:xfrm>
            <a:off x="3707550" y="3688941"/>
            <a:ext cx="6830089" cy="2909789"/>
            <a:chOff x="572166" y="3908878"/>
            <a:chExt cx="6830089" cy="2909789"/>
          </a:xfrm>
        </p:grpSpPr>
        <p:pic>
          <p:nvPicPr>
            <p:cNvPr id="8" name="Google Shape;123;p3">
              <a:extLst>
                <a:ext uri="{FF2B5EF4-FFF2-40B4-BE49-F238E27FC236}">
                  <a16:creationId xmlns:a16="http://schemas.microsoft.com/office/drawing/2014/main" id="{6A2E05D5-E640-718D-998C-7B48DFE95A49}"/>
                </a:ext>
              </a:extLst>
            </p:cNvPr>
            <p:cNvPicPr preferRelativeResize="0"/>
            <p:nvPr/>
          </p:nvPicPr>
          <p:blipFill rotWithShape="1">
            <a:blip r:embed="rId3">
              <a:alphaModFix/>
            </a:blip>
            <a:srcRect/>
            <a:stretch/>
          </p:blipFill>
          <p:spPr>
            <a:xfrm>
              <a:off x="572166" y="3908878"/>
              <a:ext cx="6830089" cy="2909789"/>
            </a:xfrm>
            <a:prstGeom prst="rect">
              <a:avLst/>
            </a:prstGeom>
            <a:noFill/>
            <a:ln>
              <a:noFill/>
            </a:ln>
          </p:spPr>
        </p:pic>
        <p:sp>
          <p:nvSpPr>
            <p:cNvPr id="10" name="TextBox 9">
              <a:extLst>
                <a:ext uri="{FF2B5EF4-FFF2-40B4-BE49-F238E27FC236}">
                  <a16:creationId xmlns:a16="http://schemas.microsoft.com/office/drawing/2014/main" id="{DCE33A20-F3DC-0C1F-9577-1C40DBC89D53}"/>
                </a:ext>
              </a:extLst>
            </p:cNvPr>
            <p:cNvSpPr txBox="1"/>
            <p:nvPr/>
          </p:nvSpPr>
          <p:spPr>
            <a:xfrm>
              <a:off x="3562966" y="5425872"/>
              <a:ext cx="637385" cy="415498"/>
            </a:xfrm>
            <a:prstGeom prst="rect">
              <a:avLst/>
            </a:prstGeom>
            <a:solidFill>
              <a:schemeClr val="bg1"/>
            </a:solidFill>
          </p:spPr>
          <p:txBody>
            <a:bodyPr wrap="square" rtlCol="0">
              <a:spAutoFit/>
            </a:bodyPr>
            <a:lstStyle/>
            <a:p>
              <a:pPr algn="ctr"/>
              <a:r>
                <a:rPr lang="en-US" sz="1050" dirty="0"/>
                <a:t>Contact point</a:t>
              </a:r>
            </a:p>
          </p:txBody>
        </p:sp>
        <p:pic>
          <p:nvPicPr>
            <p:cNvPr id="11" name="Picture 10" descr="A collage of multiple images of different colors&#10;&#10;Description automatically generated">
              <a:extLst>
                <a:ext uri="{FF2B5EF4-FFF2-40B4-BE49-F238E27FC236}">
                  <a16:creationId xmlns:a16="http://schemas.microsoft.com/office/drawing/2014/main" id="{04C1A721-E52D-88D5-39BD-306A87A45873}"/>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77202" r="26628" b="657"/>
            <a:stretch/>
          </p:blipFill>
          <p:spPr>
            <a:xfrm>
              <a:off x="2326700" y="5383360"/>
              <a:ext cx="1329108" cy="1343959"/>
            </a:xfrm>
            <a:prstGeom prst="rect">
              <a:avLst/>
            </a:prstGeom>
          </p:spPr>
        </p:pic>
        <p:sp>
          <p:nvSpPr>
            <p:cNvPr id="12" name="TextBox 11">
              <a:extLst>
                <a:ext uri="{FF2B5EF4-FFF2-40B4-BE49-F238E27FC236}">
                  <a16:creationId xmlns:a16="http://schemas.microsoft.com/office/drawing/2014/main" id="{8B348906-5068-6CFD-AC26-BC8767C7CFB2}"/>
                </a:ext>
              </a:extLst>
            </p:cNvPr>
            <p:cNvSpPr txBox="1"/>
            <p:nvPr/>
          </p:nvSpPr>
          <p:spPr>
            <a:xfrm>
              <a:off x="2272797" y="6357987"/>
              <a:ext cx="1436914" cy="369332"/>
            </a:xfrm>
            <a:prstGeom prst="rect">
              <a:avLst/>
            </a:prstGeom>
            <a:noFill/>
          </p:spPr>
          <p:txBody>
            <a:bodyPr wrap="square" rtlCol="0">
              <a:spAutoFit/>
            </a:bodyPr>
            <a:lstStyle/>
            <a:p>
              <a:r>
                <a:rPr lang="en-US" dirty="0">
                  <a:solidFill>
                    <a:schemeClr val="bg1"/>
                  </a:solidFill>
                </a:rPr>
                <a:t>Camera view</a:t>
              </a:r>
            </a:p>
          </p:txBody>
        </p:sp>
        <p:cxnSp>
          <p:nvCxnSpPr>
            <p:cNvPr id="14" name="Straight Connector 13">
              <a:extLst>
                <a:ext uri="{FF2B5EF4-FFF2-40B4-BE49-F238E27FC236}">
                  <a16:creationId xmlns:a16="http://schemas.microsoft.com/office/drawing/2014/main" id="{0DBF12DF-A574-5D49-26C6-96627568568F}"/>
                </a:ext>
              </a:extLst>
            </p:cNvPr>
            <p:cNvCxnSpPr>
              <a:cxnSpLocks/>
            </p:cNvCxnSpPr>
            <p:nvPr/>
          </p:nvCxnSpPr>
          <p:spPr>
            <a:xfrm flipH="1">
              <a:off x="3194452" y="5644617"/>
              <a:ext cx="515259" cy="0"/>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grpSp>
      <p:pic>
        <p:nvPicPr>
          <p:cNvPr id="16" name="Google Shape;126;p3">
            <a:extLst>
              <a:ext uri="{FF2B5EF4-FFF2-40B4-BE49-F238E27FC236}">
                <a16:creationId xmlns:a16="http://schemas.microsoft.com/office/drawing/2014/main" id="{D7F8607A-9323-D6F3-FCB6-086D5CFCA3A0}"/>
              </a:ext>
            </a:extLst>
          </p:cNvPr>
          <p:cNvPicPr preferRelativeResize="0"/>
          <p:nvPr/>
        </p:nvPicPr>
        <p:blipFill rotWithShape="1">
          <a:blip r:embed="rId5">
            <a:alphaModFix/>
          </a:blip>
          <a:srcRect l="43079" t="32986" r="43403" b="29049"/>
          <a:stretch/>
        </p:blipFill>
        <p:spPr>
          <a:xfrm>
            <a:off x="9035944" y="180621"/>
            <a:ext cx="2029707" cy="3019551"/>
          </a:xfrm>
          <a:prstGeom prst="rect">
            <a:avLst/>
          </a:prstGeom>
          <a:noFill/>
          <a:ln>
            <a:noFill/>
          </a:ln>
        </p:spPr>
      </p:pic>
    </p:spTree>
    <p:extLst>
      <p:ext uri="{BB962C8B-B14F-4D97-AF65-F5344CB8AC3E}">
        <p14:creationId xmlns:p14="http://schemas.microsoft.com/office/powerpoint/2010/main" val="385730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6E5615B-6F09-8A46-B99B-40CEFE65D4E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Solution architecture</a:t>
            </a:r>
          </a:p>
        </p:txBody>
      </p:sp>
      <p:pic>
        <p:nvPicPr>
          <p:cNvPr id="7" name="Picture 6" descr="A diagram of a computer&#10;&#10;Description automatically generated">
            <a:extLst>
              <a:ext uri="{FF2B5EF4-FFF2-40B4-BE49-F238E27FC236}">
                <a16:creationId xmlns:a16="http://schemas.microsoft.com/office/drawing/2014/main" id="{692595FC-77A3-59BA-813B-182EB6F81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8" y="1170954"/>
            <a:ext cx="7225748" cy="4516091"/>
          </a:xfrm>
          <a:prstGeom prst="rect">
            <a:avLst/>
          </a:prstGeom>
        </p:spPr>
      </p:pic>
    </p:spTree>
    <p:extLst>
      <p:ext uri="{BB962C8B-B14F-4D97-AF65-F5344CB8AC3E}">
        <p14:creationId xmlns:p14="http://schemas.microsoft.com/office/powerpoint/2010/main" val="207814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9285DAF-E643-FE78-D52F-89A9659E6B0E}"/>
              </a:ext>
            </a:extLst>
          </p:cNvPr>
          <p:cNvSpPr>
            <a:spLocks noGrp="1"/>
          </p:cNvSpPr>
          <p:nvPr>
            <p:ph type="title"/>
          </p:nvPr>
        </p:nvSpPr>
        <p:spPr>
          <a:xfrm>
            <a:off x="505141" y="1892832"/>
            <a:ext cx="2880828" cy="3071906"/>
          </a:xfrm>
        </p:spPr>
        <p:txBody>
          <a:bodyPr vert="horz" lIns="91440" tIns="45720" rIns="91440" bIns="45720" rtlCol="0" anchor="t">
            <a:noAutofit/>
          </a:bodyPr>
          <a:lstStyle/>
          <a:p>
            <a:r>
              <a:rPr lang="en-US" sz="4000" kern="1200" dirty="0">
                <a:solidFill>
                  <a:schemeClr val="bg1"/>
                </a:solidFill>
                <a:ea typeface="+mj-ea"/>
                <a:cs typeface="+mj-cs"/>
              </a:rPr>
              <a:t>Image Domain Adaptation - SRC</a:t>
            </a:r>
          </a:p>
        </p:txBody>
      </p:sp>
      <p:pic>
        <p:nvPicPr>
          <p:cNvPr id="5" name="Content Placeholder 4" descr="A diagram of a zebra and a zebra&#10;&#10;Description automatically generated">
            <a:extLst>
              <a:ext uri="{FF2B5EF4-FFF2-40B4-BE49-F238E27FC236}">
                <a16:creationId xmlns:a16="http://schemas.microsoft.com/office/drawing/2014/main" id="{AB1EAC6A-80DF-F8C4-ACD9-79B6B83EA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05828" y="143990"/>
            <a:ext cx="5284667" cy="4108827"/>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29AA768-E99A-39BC-CD77-425E658EEF9E}"/>
                  </a:ext>
                </a:extLst>
              </p:cNvPr>
              <p:cNvSpPr txBox="1">
                <a:spLocks/>
              </p:cNvSpPr>
              <p:nvPr/>
            </p:nvSpPr>
            <p:spPr>
              <a:xfrm>
                <a:off x="4038604" y="4250453"/>
                <a:ext cx="8153396" cy="26071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𝑆𝑒𝑚𝑎𝑛𝑡𝑖𝑐</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𝜆</m:t>
                          </m:r>
                        </m:e>
                        <m:sub>
                          <m:r>
                            <a:rPr lang="en-US" sz="1800" b="0" i="1" smtClean="0">
                              <a:latin typeface="Cambria Math" panose="02040503050406030204" pitchFamily="18" charset="0"/>
                              <a:ea typeface="Cambria Math" panose="02040503050406030204" pitchFamily="18" charset="0"/>
                            </a:rPr>
                            <m:t>𝑆𝑅𝐶</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𝑆𝑅𝐶</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𝜆</m:t>
                          </m:r>
                        </m:e>
                        <m:sub>
                          <m:r>
                            <a:rPr lang="en-US" sz="1800" b="0" i="1" smtClean="0">
                              <a:latin typeface="Cambria Math" panose="02040503050406030204" pitchFamily="18" charset="0"/>
                              <a:ea typeface="Cambria Math" panose="02040503050406030204" pitchFamily="18" charset="0"/>
                            </a:rPr>
                            <m:t>h</m:t>
                          </m:r>
                          <m:r>
                            <a:rPr lang="en-US" sz="1800" b="0" i="1" smtClean="0">
                              <a:latin typeface="Cambria Math" panose="02040503050406030204" pitchFamily="18" charset="0"/>
                              <a:ea typeface="Cambria Math" panose="02040503050406030204" pitchFamily="18" charset="0"/>
                            </a:rPr>
                            <m:t>𝐷𝐶𝐸</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h</m:t>
                          </m:r>
                          <m:r>
                            <a:rPr lang="en-US" sz="1800" b="0" i="1" smtClean="0">
                              <a:latin typeface="Cambria Math" panose="02040503050406030204" pitchFamily="18" charset="0"/>
                              <a:ea typeface="Cambria Math" panose="02040503050406030204" pitchFamily="18" charset="0"/>
                            </a:rPr>
                            <m:t>𝐷𝐶𝐸</m:t>
                          </m:r>
                        </m:sub>
                      </m:sSub>
                    </m:oMath>
                  </m:oMathPara>
                </a14:m>
                <a:endParaRPr lang="en-US" sz="1800" dirty="0"/>
              </a:p>
              <a:p>
                <a:pPr marL="0" inden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𝑆𝑅𝐶</m:t>
                        </m:r>
                      </m:sub>
                    </m:sSub>
                    <m:r>
                      <a:rPr lang="en-US" sz="1800" b="0" i="1" smtClean="0">
                        <a:latin typeface="Cambria Math" panose="02040503050406030204" pitchFamily="18" charset="0"/>
                      </a:rPr>
                      <m:t> </m:t>
                    </m:r>
                  </m:oMath>
                </a14:m>
                <a:r>
                  <a:rPr lang="en-US" sz="1800" b="0" dirty="0"/>
                  <a:t> - Similarity loss between patches in the input and output images:</a:t>
                </a:r>
              </a:p>
              <a:p>
                <a:pPr marL="0" indent="0">
                  <a:buNone/>
                </a:pP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h</m:t>
                        </m:r>
                        <m:r>
                          <a:rPr lang="en-US" sz="1800" b="0" i="1" smtClean="0">
                            <a:latin typeface="Cambria Math" panose="02040503050406030204" pitchFamily="18" charset="0"/>
                            <a:ea typeface="Cambria Math" panose="02040503050406030204" pitchFamily="18" charset="0"/>
                          </a:rPr>
                          <m:t>𝐷𝐶𝐸</m:t>
                        </m:r>
                      </m:sub>
                    </m:sSub>
                  </m:oMath>
                </a14:m>
                <a:r>
                  <a:rPr lang="en-US" sz="1800" b="0" dirty="0"/>
                  <a:t> - Hard Negative Mining By Semantic Relation</a:t>
                </a:r>
                <a:endParaRPr lang="en-US" sz="1800" dirty="0"/>
              </a:p>
              <a:p>
                <a:pPr marL="0" indent="0">
                  <a:buNone/>
                </a:pP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𝜆</m:t>
                        </m:r>
                      </m:e>
                      <m:sub>
                        <m:r>
                          <a:rPr lang="en-US" sz="1800" b="0" i="1" smtClean="0">
                            <a:latin typeface="Cambria Math" panose="02040503050406030204" pitchFamily="18" charset="0"/>
                            <a:ea typeface="Cambria Math" panose="02040503050406030204" pitchFamily="18" charset="0"/>
                          </a:rPr>
                          <m:t>𝑆𝑅𝐶</m:t>
                        </m:r>
                      </m:sub>
                    </m:sSub>
                  </m:oMath>
                </a14:m>
                <a:r>
                  <a:rPr lang="en-US" sz="1800" dirty="0"/>
                  <a:t> and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𝜆</m:t>
                        </m:r>
                      </m:e>
                      <m:sub>
                        <m:r>
                          <a:rPr lang="en-US" sz="1800" b="0" i="1" smtClean="0">
                            <a:latin typeface="Cambria Math" panose="02040503050406030204" pitchFamily="18" charset="0"/>
                            <a:ea typeface="Cambria Math" panose="02040503050406030204" pitchFamily="18" charset="0"/>
                          </a:rPr>
                          <m:t>h</m:t>
                        </m:r>
                        <m:r>
                          <a:rPr lang="en-US" sz="1800" b="0" i="1" smtClean="0">
                            <a:latin typeface="Cambria Math" panose="02040503050406030204" pitchFamily="18" charset="0"/>
                            <a:ea typeface="Cambria Math" panose="02040503050406030204" pitchFamily="18" charset="0"/>
                          </a:rPr>
                          <m:t>𝐷𝐶𝐸</m:t>
                        </m:r>
                      </m:sub>
                    </m:sSub>
                  </m:oMath>
                </a14:m>
                <a:r>
                  <a:rPr lang="en-US" sz="1800" dirty="0"/>
                  <a:t> are weighing parameters</a:t>
                </a:r>
              </a:p>
              <a:p>
                <a:pPr marL="0" indent="0" algn="ctr">
                  <a:buNone/>
                </a:pPr>
                <a:endParaRPr lang="en-US" sz="1800" dirty="0"/>
              </a:p>
            </p:txBody>
          </p:sp>
        </mc:Choice>
        <mc:Fallback xmlns="">
          <p:sp>
            <p:nvSpPr>
              <p:cNvPr id="6" name="Content Placeholder 2">
                <a:extLst>
                  <a:ext uri="{FF2B5EF4-FFF2-40B4-BE49-F238E27FC236}">
                    <a16:creationId xmlns:a16="http://schemas.microsoft.com/office/drawing/2014/main" id="{529AA768-E99A-39BC-CD77-425E658EEF9E}"/>
                  </a:ext>
                </a:extLst>
              </p:cNvPr>
              <p:cNvSpPr txBox="1">
                <a:spLocks noRot="1" noChangeAspect="1" noMove="1" noResize="1" noEditPoints="1" noAdjustHandles="1" noChangeArrowheads="1" noChangeShapeType="1" noTextEdit="1"/>
              </p:cNvSpPr>
              <p:nvPr/>
            </p:nvSpPr>
            <p:spPr>
              <a:xfrm>
                <a:off x="4038604" y="4250453"/>
                <a:ext cx="8153396" cy="26071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7626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9285DAF-E643-FE78-D52F-89A9659E6B0E}"/>
              </a:ext>
            </a:extLst>
          </p:cNvPr>
          <p:cNvSpPr>
            <a:spLocks noGrp="1"/>
          </p:cNvSpPr>
          <p:nvPr>
            <p:ph type="title"/>
          </p:nvPr>
        </p:nvSpPr>
        <p:spPr>
          <a:xfrm>
            <a:off x="455066" y="712692"/>
            <a:ext cx="2880828" cy="3071906"/>
          </a:xfrm>
        </p:spPr>
        <p:txBody>
          <a:bodyPr vert="horz" lIns="91440" tIns="45720" rIns="91440" bIns="45720" rtlCol="0" anchor="t">
            <a:noAutofit/>
          </a:bodyPr>
          <a:lstStyle/>
          <a:p>
            <a:r>
              <a:rPr lang="en-US" sz="4000" kern="1200" dirty="0">
                <a:solidFill>
                  <a:schemeClr val="bg1"/>
                </a:solidFill>
                <a:ea typeface="+mj-ea"/>
                <a:cs typeface="+mj-cs"/>
              </a:rPr>
              <a:t>Image Domain Adaptation - </a:t>
            </a:r>
            <a:r>
              <a:rPr lang="en-US" sz="4000" dirty="0">
                <a:solidFill>
                  <a:schemeClr val="bg1"/>
                </a:solidFill>
              </a:rPr>
              <a:t>patch-wise contrastive loss</a:t>
            </a:r>
            <a:endParaRPr lang="en-US" sz="4000" kern="1200" dirty="0">
              <a:solidFill>
                <a:schemeClr val="bg1"/>
              </a:solidFill>
              <a:ea typeface="+mj-ea"/>
              <a:cs typeface="+mj-cs"/>
            </a:endParaRPr>
          </a:p>
        </p:txBody>
      </p:sp>
      <p:pic>
        <p:nvPicPr>
          <p:cNvPr id="7" name="Content Placeholder 6" descr="A diagram of a patchwise contrastive loss&#10;&#10;Description automatically generated">
            <a:extLst>
              <a:ext uri="{FF2B5EF4-FFF2-40B4-BE49-F238E27FC236}">
                <a16:creationId xmlns:a16="http://schemas.microsoft.com/office/drawing/2014/main" id="{EDF88DAB-D9CE-CA0D-3A4D-C652C15712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93670" y="96973"/>
            <a:ext cx="6925642" cy="4153480"/>
          </a:xfrm>
        </p:spPr>
      </p:pic>
      <p:sp>
        <p:nvSpPr>
          <p:cNvPr id="8" name="Content Placeholder 2">
            <a:extLst>
              <a:ext uri="{FF2B5EF4-FFF2-40B4-BE49-F238E27FC236}">
                <a16:creationId xmlns:a16="http://schemas.microsoft.com/office/drawing/2014/main" id="{CE169911-AF44-8884-2E49-AA474A182D0C}"/>
              </a:ext>
            </a:extLst>
          </p:cNvPr>
          <p:cNvSpPr txBox="1">
            <a:spLocks/>
          </p:cNvSpPr>
          <p:nvPr/>
        </p:nvSpPr>
        <p:spPr>
          <a:xfrm>
            <a:off x="4038604" y="4250453"/>
            <a:ext cx="8153396" cy="26071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dirty="0"/>
          </a:p>
          <a:p>
            <a:pPr marL="0" indent="0" algn="ctr">
              <a:buNone/>
            </a:pPr>
            <a:r>
              <a:rPr lang="en-US" sz="1800" dirty="0"/>
              <a:t>Patch-wise contrastive loss compares patches of images at different layers of a neural network, maximizing similarity while maintaining differences between unrelated domains. This formulation, called </a:t>
            </a:r>
            <a:r>
              <a:rPr lang="en-US" sz="1800" dirty="0" err="1"/>
              <a:t>InfoNCE</a:t>
            </a:r>
            <a:r>
              <a:rPr lang="en-US" sz="1800" dirty="0"/>
              <a:t> loss, encourages learning discriminative patches invariant to small changes.</a:t>
            </a:r>
          </a:p>
        </p:txBody>
      </p:sp>
    </p:spTree>
    <p:extLst>
      <p:ext uri="{BB962C8B-B14F-4D97-AF65-F5344CB8AC3E}">
        <p14:creationId xmlns:p14="http://schemas.microsoft.com/office/powerpoint/2010/main" val="3577640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9285DAF-E643-FE78-D52F-89A9659E6B0E}"/>
              </a:ext>
            </a:extLst>
          </p:cNvPr>
          <p:cNvSpPr>
            <a:spLocks noGrp="1"/>
          </p:cNvSpPr>
          <p:nvPr>
            <p:ph type="title"/>
          </p:nvPr>
        </p:nvSpPr>
        <p:spPr>
          <a:xfrm>
            <a:off x="410878" y="845421"/>
            <a:ext cx="3075900" cy="4218947"/>
          </a:xfrm>
        </p:spPr>
        <p:txBody>
          <a:bodyPr vert="horz" lIns="91440" tIns="45720" rIns="91440" bIns="45720" rtlCol="0" anchor="t">
            <a:noAutofit/>
          </a:bodyPr>
          <a:lstStyle/>
          <a:p>
            <a:r>
              <a:rPr lang="en-US" sz="4000" kern="1200" dirty="0">
                <a:solidFill>
                  <a:schemeClr val="bg1"/>
                </a:solidFill>
                <a:ea typeface="+mj-ea"/>
                <a:cs typeface="+mj-cs"/>
              </a:rPr>
              <a:t>Image Domain Adaptation</a:t>
            </a:r>
            <a:r>
              <a:rPr lang="en-US" sz="4000" dirty="0">
                <a:solidFill>
                  <a:schemeClr val="bg1"/>
                </a:solidFill>
              </a:rPr>
              <a:t> - Consistency Of Semantic Relation Distribution</a:t>
            </a:r>
            <a:br>
              <a:rPr lang="en-US" sz="4000" kern="1200" dirty="0">
                <a:solidFill>
                  <a:schemeClr val="bg1"/>
                </a:solidFill>
                <a:ea typeface="+mj-ea"/>
                <a:cs typeface="+mj-cs"/>
              </a:rPr>
            </a:br>
            <a:endParaRPr lang="en-US" sz="4000" kern="1200" dirty="0">
              <a:solidFill>
                <a:schemeClr val="bg1"/>
              </a:solidFill>
              <a:ea typeface="+mj-ea"/>
              <a:cs typeface="+mj-cs"/>
            </a:endParaRPr>
          </a:p>
        </p:txBody>
      </p:sp>
      <p:pic>
        <p:nvPicPr>
          <p:cNvPr id="4" name="Content Placeholder 3" descr="A diagram of a horse&#10;&#10;Description automatically generated with medium confidence">
            <a:extLst>
              <a:ext uri="{FF2B5EF4-FFF2-40B4-BE49-F238E27FC236}">
                <a16:creationId xmlns:a16="http://schemas.microsoft.com/office/drawing/2014/main" id="{4392630D-855C-DA15-6989-6C6C0F9095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4927" y="0"/>
            <a:ext cx="8060748" cy="411098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14B5F53-87AD-4C0E-9C39-2E52E991480F}"/>
                  </a:ext>
                </a:extLst>
              </p:cNvPr>
              <p:cNvSpPr txBox="1">
                <a:spLocks/>
              </p:cNvSpPr>
              <p:nvPr/>
            </p:nvSpPr>
            <p:spPr>
              <a:xfrm>
                <a:off x="4038604" y="4250453"/>
                <a:ext cx="8153396" cy="26071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Distribution of Similarity between patches of the input image -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𝑘</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𝑧</m:t>
                                </m:r>
                              </m:e>
                              <m:sub>
                                <m:r>
                                  <a:rPr lang="en-US" sz="1800" b="0" i="1" smtClean="0">
                                    <a:latin typeface="Cambria Math" panose="02040503050406030204" pitchFamily="18" charset="0"/>
                                  </a:rPr>
                                  <m:t>𝑘</m:t>
                                </m:r>
                              </m:sub>
                              <m:sup>
                                <m:r>
                                  <a:rPr lang="en-US" sz="1800" b="0" i="1" smtClean="0">
                                    <a:latin typeface="Cambria Math" panose="02040503050406030204" pitchFamily="18" charset="0"/>
                                  </a:rPr>
                                  <m:t>𝑇</m:t>
                                </m:r>
                              </m:sup>
                            </m:sSub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𝑧</m:t>
                                </m:r>
                              </m:e>
                              <m:sub>
                                <m:r>
                                  <a:rPr lang="en-US" sz="1800" b="0" i="1" smtClean="0">
                                    <a:latin typeface="Cambria Math" panose="02040503050406030204" pitchFamily="18" charset="0"/>
                                  </a:rPr>
                                  <m:t>𝑖</m:t>
                                </m:r>
                              </m:sub>
                            </m:sSub>
                          </m:sup>
                        </m:sSup>
                      </m:num>
                      <m:den>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𝑗</m:t>
                            </m:r>
                            <m:r>
                              <a:rPr lang="en-US" sz="1800" b="0" i="1" smtClean="0">
                                <a:latin typeface="Cambria Math" panose="02040503050406030204" pitchFamily="18" charset="0"/>
                              </a:rPr>
                              <m:t>=</m:t>
                            </m:r>
                            <m:r>
                              <a:rPr lang="en-US" sz="1800" b="0" i="1" smtClean="0">
                                <a:latin typeface="Cambria Math" panose="02040503050406030204" pitchFamily="18" charset="0"/>
                              </a:rPr>
                              <m:t>𝑖</m:t>
                            </m:r>
                          </m:sub>
                          <m:sup>
                            <m:r>
                              <a:rPr lang="en-US" sz="1800" b="0" i="1" smtClean="0">
                                <a:latin typeface="Cambria Math" panose="02040503050406030204" pitchFamily="18" charset="0"/>
                              </a:rPr>
                              <m:t>𝑘</m:t>
                            </m:r>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𝑧</m:t>
                                    </m:r>
                                  </m:e>
                                  <m:sub>
                                    <m:r>
                                      <a:rPr lang="en-US" sz="1800" b="0" i="1" smtClean="0">
                                        <a:latin typeface="Cambria Math" panose="02040503050406030204" pitchFamily="18" charset="0"/>
                                      </a:rPr>
                                      <m:t>𝑘</m:t>
                                    </m:r>
                                  </m:sub>
                                  <m:sup>
                                    <m:r>
                                      <a:rPr lang="en-US" sz="1800" b="0" i="1" smtClean="0">
                                        <a:latin typeface="Cambria Math" panose="02040503050406030204" pitchFamily="18" charset="0"/>
                                      </a:rPr>
                                      <m:t>𝑇</m:t>
                                    </m:r>
                                  </m:sup>
                                </m:sSub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𝑧</m:t>
                                    </m:r>
                                  </m:e>
                                  <m:sub>
                                    <m:r>
                                      <a:rPr lang="en-US" sz="1800" b="0" i="1" smtClean="0">
                                        <a:latin typeface="Cambria Math" panose="02040503050406030204" pitchFamily="18" charset="0"/>
                                      </a:rPr>
                                      <m:t>𝑖</m:t>
                                    </m:r>
                                  </m:sub>
                                </m:sSub>
                              </m:sup>
                            </m:sSup>
                          </m:e>
                        </m:nary>
                      </m:den>
                    </m:f>
                  </m:oMath>
                </a14:m>
                <a:endParaRPr lang="en-US" sz="1800" b="0" dirty="0"/>
              </a:p>
              <a:p>
                <a:pPr marL="0" indent="0">
                  <a:buNone/>
                </a:pPr>
                <a:r>
                  <a:rPr lang="en-US" sz="1800" dirty="0"/>
                  <a:t>Distribution of Similarity between patches of the output image -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𝑘</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𝑘</m:t>
                                </m:r>
                              </m:sub>
                              <m:sup>
                                <m:r>
                                  <a:rPr lang="en-US" sz="1800" b="0" i="1" smtClean="0">
                                    <a:latin typeface="Cambria Math" panose="02040503050406030204" pitchFamily="18" charset="0"/>
                                  </a:rPr>
                                  <m:t>𝑇</m:t>
                                </m:r>
                              </m:sup>
                            </m:sSub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sup>
                        </m:sSup>
                      </m:num>
                      <m:den>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𝑗</m:t>
                            </m:r>
                            <m:r>
                              <a:rPr lang="en-US" sz="1800" b="0" i="1" smtClean="0">
                                <a:latin typeface="Cambria Math" panose="02040503050406030204" pitchFamily="18" charset="0"/>
                              </a:rPr>
                              <m:t>=</m:t>
                            </m:r>
                            <m:r>
                              <a:rPr lang="en-US" sz="1800" b="0" i="1" smtClean="0">
                                <a:latin typeface="Cambria Math" panose="02040503050406030204" pitchFamily="18" charset="0"/>
                              </a:rPr>
                              <m:t>𝑖</m:t>
                            </m:r>
                          </m:sub>
                          <m:sup>
                            <m:r>
                              <a:rPr lang="en-US" sz="1800" b="0" i="1" smtClean="0">
                                <a:latin typeface="Cambria Math" panose="02040503050406030204" pitchFamily="18" charset="0"/>
                              </a:rPr>
                              <m:t>𝑘</m:t>
                            </m:r>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𝑘</m:t>
                                    </m:r>
                                  </m:sub>
                                  <m:sup>
                                    <m:r>
                                      <a:rPr lang="en-US" sz="1800" b="0" i="1" smtClean="0">
                                        <a:latin typeface="Cambria Math" panose="02040503050406030204" pitchFamily="18" charset="0"/>
                                      </a:rPr>
                                      <m:t>𝑇</m:t>
                                    </m:r>
                                  </m:sup>
                                </m:sSub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sup>
                            </m:sSup>
                          </m:e>
                        </m:nary>
                      </m:den>
                    </m:f>
                  </m:oMath>
                </a14:m>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𝑆𝑅𝐶</m:t>
                          </m:r>
                        </m:sub>
                      </m:sSub>
                      <m:r>
                        <a:rPr lang="en-US" sz="1800" b="0" i="1" smtClean="0">
                          <a:latin typeface="Cambria Math" panose="02040503050406030204" pitchFamily="18" charset="0"/>
                        </a:rPr>
                        <m:t>= </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𝑖</m:t>
                          </m:r>
                        </m:sub>
                        <m:sup>
                          <m:r>
                            <a:rPr lang="en-US" sz="1800" b="0" i="1" smtClean="0">
                              <a:latin typeface="Cambria Math" panose="02040503050406030204" pitchFamily="18" charset="0"/>
                            </a:rPr>
                            <m:t>𝐾</m:t>
                          </m:r>
                        </m:sup>
                        <m:e>
                          <m:r>
                            <a:rPr lang="en-US" sz="1800" b="0" i="1" smtClean="0">
                              <a:latin typeface="Cambria Math" panose="02040503050406030204" pitchFamily="18" charset="0"/>
                            </a:rPr>
                            <m:t>𝐽𝑆𝐷</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𝑘</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𝑘</m:t>
                              </m:r>
                            </m:sub>
                          </m:sSub>
                          <m:r>
                            <a:rPr lang="en-US" sz="1800" b="0" i="1" smtClean="0">
                              <a:latin typeface="Cambria Math" panose="02040503050406030204" pitchFamily="18" charset="0"/>
                            </a:rPr>
                            <m:t>)</m:t>
                          </m:r>
                        </m:e>
                      </m:nary>
                    </m:oMath>
                  </m:oMathPara>
                </a14:m>
                <a:endParaRPr lang="en-US" sz="1800" dirty="0"/>
              </a:p>
            </p:txBody>
          </p:sp>
        </mc:Choice>
        <mc:Fallback xmlns="">
          <p:sp>
            <p:nvSpPr>
              <p:cNvPr id="8" name="Content Placeholder 2">
                <a:extLst>
                  <a:ext uri="{FF2B5EF4-FFF2-40B4-BE49-F238E27FC236}">
                    <a16:creationId xmlns:a16="http://schemas.microsoft.com/office/drawing/2014/main" id="{214B5F53-87AD-4C0E-9C39-2E52E991480F}"/>
                  </a:ext>
                </a:extLst>
              </p:cNvPr>
              <p:cNvSpPr txBox="1">
                <a:spLocks noRot="1" noChangeAspect="1" noMove="1" noResize="1" noEditPoints="1" noAdjustHandles="1" noChangeArrowheads="1" noChangeShapeType="1" noTextEdit="1"/>
              </p:cNvSpPr>
              <p:nvPr/>
            </p:nvSpPr>
            <p:spPr>
              <a:xfrm>
                <a:off x="4038604" y="4250453"/>
                <a:ext cx="8153396" cy="2607118"/>
              </a:xfrm>
              <a:prstGeom prst="rect">
                <a:avLst/>
              </a:prstGeom>
              <a:blipFill>
                <a:blip r:embed="rId4"/>
                <a:stretch>
                  <a:fillRect l="-673"/>
                </a:stretch>
              </a:blipFill>
            </p:spPr>
            <p:txBody>
              <a:bodyPr/>
              <a:lstStyle/>
              <a:p>
                <a:r>
                  <a:rPr lang="en-US">
                    <a:noFill/>
                  </a:rPr>
                  <a:t> </a:t>
                </a:r>
              </a:p>
            </p:txBody>
          </p:sp>
        </mc:Fallback>
      </mc:AlternateContent>
    </p:spTree>
    <p:extLst>
      <p:ext uri="{BB962C8B-B14F-4D97-AF65-F5344CB8AC3E}">
        <p14:creationId xmlns:p14="http://schemas.microsoft.com/office/powerpoint/2010/main" val="97357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9285DAF-E643-FE78-D52F-89A9659E6B0E}"/>
              </a:ext>
            </a:extLst>
          </p:cNvPr>
          <p:cNvSpPr>
            <a:spLocks noGrp="1"/>
          </p:cNvSpPr>
          <p:nvPr>
            <p:ph type="title"/>
          </p:nvPr>
        </p:nvSpPr>
        <p:spPr>
          <a:xfrm>
            <a:off x="601169" y="1413629"/>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Numerical Features Domain Adaptation - FusiMod</a:t>
            </a:r>
          </a:p>
        </p:txBody>
      </p:sp>
      <p:pic>
        <p:nvPicPr>
          <p:cNvPr id="7" name="Picture 6" descr="A diagram of a machine&#10;&#10;Description automatically generated">
            <a:extLst>
              <a:ext uri="{FF2B5EF4-FFF2-40B4-BE49-F238E27FC236}">
                <a16:creationId xmlns:a16="http://schemas.microsoft.com/office/drawing/2014/main" id="{6109A35B-E989-99EF-66D5-48896852F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055" y="39712"/>
            <a:ext cx="5582214" cy="4130839"/>
          </a:xfrm>
          <a:prstGeom prst="rect">
            <a:avLst/>
          </a:prstGeom>
        </p:spPr>
      </p:pic>
      <p:pic>
        <p:nvPicPr>
          <p:cNvPr id="10" name="Content Placeholder 4" descr="A diagram of a sensor&#10;&#10;Description automatically generated">
            <a:extLst>
              <a:ext uri="{FF2B5EF4-FFF2-40B4-BE49-F238E27FC236}">
                <a16:creationId xmlns:a16="http://schemas.microsoft.com/office/drawing/2014/main" id="{B4CAF276-AABA-9B9A-745B-5B7E6948AC5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596154" y="3948999"/>
            <a:ext cx="1595846" cy="1813945"/>
          </a:xfr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2C56CB3-27F7-31F4-C93E-21DBA58FEB4F}"/>
                  </a:ext>
                </a:extLst>
              </p:cNvPr>
              <p:cNvSpPr txBox="1">
                <a:spLocks/>
              </p:cNvSpPr>
              <p:nvPr/>
            </p:nvSpPr>
            <p:spPr>
              <a:xfrm>
                <a:off x="4038604" y="4250453"/>
                <a:ext cx="5862612" cy="26071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𝑀𝑆𝐸</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𝑁</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1</m:t>
                          </m:r>
                        </m:sub>
                        <m:sup>
                          <m:r>
                            <a:rPr lang="en-US" sz="1800" b="0" i="1" smtClean="0">
                              <a:latin typeface="Cambria Math" panose="02040503050406030204" pitchFamily="18" charset="0"/>
                            </a:rPr>
                            <m:t>𝑁</m:t>
                          </m:r>
                        </m:sup>
                        <m:e>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𝑖</m:t>
                                          </m:r>
                                        </m:sub>
                                      </m:sSub>
                                    </m:e>
                                  </m:acc>
                                </m:e>
                              </m:d>
                            </m:e>
                            <m:sup>
                              <m:r>
                                <a:rPr lang="en-US" sz="1800" b="0" i="1" smtClean="0">
                                  <a:latin typeface="Cambria Math" panose="02040503050406030204" pitchFamily="18" charset="0"/>
                                </a:rPr>
                                <m:t>2</m:t>
                              </m:r>
                            </m:sup>
                          </m:sSup>
                        </m:e>
                      </m:nary>
                    </m:oMath>
                  </m:oMathPara>
                </a14:m>
                <a:endParaRPr lang="en-US" sz="1800" b="0" dirty="0"/>
              </a:p>
              <a:p>
                <a:pPr marL="0" inden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𝑖</m:t>
                        </m:r>
                      </m:sub>
                    </m:sSub>
                  </m:oMath>
                </a14:m>
                <a:r>
                  <a:rPr lang="en-US" sz="1800" b="0" dirty="0"/>
                  <a:t> - Prediction of the model</a:t>
                </a:r>
              </a:p>
              <a:p>
                <a:pPr marL="0" indent="0">
                  <a:buNone/>
                </a:pPr>
                <a14:m>
                  <m:oMath xmlns:m="http://schemas.openxmlformats.org/officeDocument/2006/math">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𝑌</m:t>
                            </m:r>
                          </m:e>
                        </m:acc>
                      </m:e>
                      <m:sub>
                        <m:r>
                          <a:rPr lang="en-US" sz="1800" b="0" i="1" smtClean="0">
                            <a:latin typeface="Cambria Math" panose="02040503050406030204" pitchFamily="18" charset="0"/>
                          </a:rPr>
                          <m:t>𝑖</m:t>
                        </m:r>
                      </m:sub>
                    </m:sSub>
                  </m:oMath>
                </a14:m>
                <a:r>
                  <a:rPr lang="en-US" sz="1800" b="0" dirty="0"/>
                  <a:t> - ground truth</a:t>
                </a:r>
              </a:p>
              <a:p>
                <a:pPr marL="0" indent="0">
                  <a:buNone/>
                </a:pPr>
                <a:endParaRPr lang="en-US" sz="1800" dirty="0"/>
              </a:p>
            </p:txBody>
          </p:sp>
        </mc:Choice>
        <mc:Fallback xmlns="">
          <p:sp>
            <p:nvSpPr>
              <p:cNvPr id="11" name="Content Placeholder 2">
                <a:extLst>
                  <a:ext uri="{FF2B5EF4-FFF2-40B4-BE49-F238E27FC236}">
                    <a16:creationId xmlns:a16="http://schemas.microsoft.com/office/drawing/2014/main" id="{62C56CB3-27F7-31F4-C93E-21DBA58FEB4F}"/>
                  </a:ext>
                </a:extLst>
              </p:cNvPr>
              <p:cNvSpPr txBox="1">
                <a:spLocks noRot="1" noChangeAspect="1" noMove="1" noResize="1" noEditPoints="1" noAdjustHandles="1" noChangeArrowheads="1" noChangeShapeType="1" noTextEdit="1"/>
              </p:cNvSpPr>
              <p:nvPr/>
            </p:nvSpPr>
            <p:spPr>
              <a:xfrm>
                <a:off x="4038604" y="4250453"/>
                <a:ext cx="5862612" cy="260711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2900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66E4-A6EF-7CF7-42D8-11C7B7315464}"/>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Experiments – SRC </a:t>
            </a:r>
          </a:p>
        </p:txBody>
      </p:sp>
      <p:pic>
        <p:nvPicPr>
          <p:cNvPr id="5" name="Content Placeholder 4">
            <a:extLst>
              <a:ext uri="{FF2B5EF4-FFF2-40B4-BE49-F238E27FC236}">
                <a16:creationId xmlns:a16="http://schemas.microsoft.com/office/drawing/2014/main" id="{564FD4E6-3470-3A63-2D8A-97C9A95473C3}"/>
              </a:ext>
            </a:extLst>
          </p:cNvPr>
          <p:cNvPicPr>
            <a:picLocks noGrp="1" noChangeAspect="1"/>
          </p:cNvPicPr>
          <p:nvPr>
            <p:ph idx="1"/>
          </p:nvPr>
        </p:nvPicPr>
        <p:blipFill>
          <a:blip r:embed="rId3"/>
          <a:stretch>
            <a:fillRect/>
          </a:stretch>
        </p:blipFill>
        <p:spPr>
          <a:xfrm>
            <a:off x="168666" y="3817657"/>
            <a:ext cx="6611160" cy="2495712"/>
          </a:xfrm>
          <a:prstGeom prst="rect">
            <a:avLst/>
          </a:prstGeom>
        </p:spPr>
      </p:pic>
      <p:pic>
        <p:nvPicPr>
          <p:cNvPr id="7" name="Picture 6" descr="A collage of multiple images of different colors&#10;&#10;Description automatically generated">
            <a:extLst>
              <a:ext uri="{FF2B5EF4-FFF2-40B4-BE49-F238E27FC236}">
                <a16:creationId xmlns:a16="http://schemas.microsoft.com/office/drawing/2014/main" id="{323FC47A-3708-5B41-5B9D-6777C5FFA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155" y="1749244"/>
            <a:ext cx="4524312" cy="4825934"/>
          </a:xfrm>
          <a:prstGeom prst="rect">
            <a:avLst/>
          </a:prstGeom>
        </p:spPr>
      </p:pic>
      <p:sp>
        <p:nvSpPr>
          <p:cNvPr id="8" name="Content Placeholder 2">
            <a:extLst>
              <a:ext uri="{FF2B5EF4-FFF2-40B4-BE49-F238E27FC236}">
                <a16:creationId xmlns:a16="http://schemas.microsoft.com/office/drawing/2014/main" id="{44052B59-E6A0-5FB7-5D30-A762A23D397A}"/>
              </a:ext>
            </a:extLst>
          </p:cNvPr>
          <p:cNvSpPr txBox="1">
            <a:spLocks/>
          </p:cNvSpPr>
          <p:nvPr/>
        </p:nvSpPr>
        <p:spPr>
          <a:xfrm>
            <a:off x="168666" y="1728431"/>
            <a:ext cx="6611160" cy="195931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10,000 Unpaired images used for training (5,000 real and 5,000 simulation)</a:t>
            </a:r>
          </a:p>
          <a:p>
            <a:r>
              <a:rPr lang="en-US" sz="1800" dirty="0"/>
              <a:t>FID and RMSE were used to evaluate models</a:t>
            </a:r>
          </a:p>
          <a:p>
            <a:r>
              <a:rPr lang="en-US" sz="1800" dirty="0"/>
              <a:t>Best model is highlighted</a:t>
            </a:r>
          </a:p>
          <a:p>
            <a:endParaRPr lang="en-US" sz="1800" dirty="0"/>
          </a:p>
          <a:p>
            <a:pPr marL="0" indent="0">
              <a:buNone/>
            </a:pPr>
            <a:r>
              <a:rPr lang="en-US" sz="1800" dirty="0"/>
              <a:t>*Not all experiments done are presented</a:t>
            </a:r>
          </a:p>
        </p:txBody>
      </p:sp>
      <p:sp>
        <p:nvSpPr>
          <p:cNvPr id="9" name="Rectangle 8">
            <a:extLst>
              <a:ext uri="{FF2B5EF4-FFF2-40B4-BE49-F238E27FC236}">
                <a16:creationId xmlns:a16="http://schemas.microsoft.com/office/drawing/2014/main" id="{3CB39077-A14B-4621-3F6D-7B095C517FE9}"/>
              </a:ext>
            </a:extLst>
          </p:cNvPr>
          <p:cNvSpPr/>
          <p:nvPr/>
        </p:nvSpPr>
        <p:spPr>
          <a:xfrm>
            <a:off x="362998" y="5315578"/>
            <a:ext cx="6205442" cy="140342"/>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91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b37c808-6ca7-40eb-8746-85795efcbd36}" enabled="0" method="" siteId="{fb37c808-6ca7-40eb-8746-85795efcbd36}" removed="1"/>
</clbl:labelList>
</file>

<file path=docProps/app.xml><?xml version="1.0" encoding="utf-8"?>
<Properties xmlns="http://schemas.openxmlformats.org/officeDocument/2006/extended-properties" xmlns:vt="http://schemas.openxmlformats.org/officeDocument/2006/docPropsVTypes">
  <TotalTime>1195</TotalTime>
  <Words>886</Words>
  <Application>Microsoft Office PowerPoint</Application>
  <PresentationFormat>Widescreen</PresentationFormat>
  <Paragraphs>92</Paragraphs>
  <Slides>14</Slides>
  <Notes>11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Cambria Math</vt:lpstr>
      <vt:lpstr>Century Schoolbook</vt:lpstr>
      <vt:lpstr>Google Sans</vt:lpstr>
      <vt:lpstr>Times New Roman</vt:lpstr>
      <vt:lpstr>Office Theme</vt:lpstr>
      <vt:lpstr>PowerPoint Presentation</vt:lpstr>
      <vt:lpstr>Introduction</vt:lpstr>
      <vt:lpstr>The System</vt:lpstr>
      <vt:lpstr>Solution architecture</vt:lpstr>
      <vt:lpstr>Image Domain Adaptation - SRC</vt:lpstr>
      <vt:lpstr>Image Domain Adaptation - patch-wise contrastive loss</vt:lpstr>
      <vt:lpstr>Image Domain Adaptation - Consistency Of Semantic Relation Distribution </vt:lpstr>
      <vt:lpstr>Numerical Features Domain Adaptation - FusiMod</vt:lpstr>
      <vt:lpstr>Experiments – SRC </vt:lpstr>
      <vt:lpstr>Experiments – FusiMod </vt:lpstr>
      <vt:lpstr>Experiments – Solution evaluation </vt:lpstr>
      <vt:lpstr>Solution evaluation – New sensor</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Yarden Turgeman</dc:creator>
  <cp:lastModifiedBy>Yarden Turgeman</cp:lastModifiedBy>
  <cp:revision>1</cp:revision>
  <dcterms:created xsi:type="dcterms:W3CDTF">2024-02-04T15:02:34Z</dcterms:created>
  <dcterms:modified xsi:type="dcterms:W3CDTF">2024-10-08T12:29:14Z</dcterms:modified>
</cp:coreProperties>
</file>